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6" r:id="rId4"/>
  </p:sldMasterIdLst>
  <p:notesMasterIdLst>
    <p:notesMasterId r:id="rId25"/>
  </p:notesMasterIdLst>
  <p:sldIdLst>
    <p:sldId id="256" r:id="rId5"/>
    <p:sldId id="286" r:id="rId6"/>
    <p:sldId id="304" r:id="rId7"/>
    <p:sldId id="287" r:id="rId8"/>
    <p:sldId id="294" r:id="rId9"/>
    <p:sldId id="288" r:id="rId10"/>
    <p:sldId id="289" r:id="rId11"/>
    <p:sldId id="290" r:id="rId12"/>
    <p:sldId id="291" r:id="rId13"/>
    <p:sldId id="293" r:id="rId14"/>
    <p:sldId id="292" r:id="rId15"/>
    <p:sldId id="303" r:id="rId16"/>
    <p:sldId id="305" r:id="rId17"/>
    <p:sldId id="295" r:id="rId18"/>
    <p:sldId id="298" r:id="rId19"/>
    <p:sldId id="306" r:id="rId20"/>
    <p:sldId id="300" r:id="rId21"/>
    <p:sldId id="307" r:id="rId22"/>
    <p:sldId id="301" r:id="rId23"/>
    <p:sldId id="274"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69CBE"/>
    <a:srgbClr val="E6F1F7"/>
    <a:srgbClr val="2B376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ddels stil 2 – uthev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iddels stil 3 – utheving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08FB837D-C827-4EFA-A057-4D05807E0F7C}" styleName="Temastil 1 – utheving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emastil 1 – utheving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BDBED569-4797-4DF1-A0F4-6AAB3CD982D8}" styleName="Lys stil 3 – utheving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FABFCF23-3B69-468F-B69F-88F6DE6A72F2}" styleName="Middels stil 1 – utheving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3C2FFA5D-87B4-456A-9821-1D502468CF0F}" styleName="Temastil 1 – utheving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Ingen stil, ingen rutenett">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27F97BB-C833-4FB7-BDE5-3F7075034690}" styleName="Temastil 2 – utheving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emastil 2 – utheving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6" autoAdjust="0"/>
    <p:restoredTop sz="94694"/>
  </p:normalViewPr>
  <p:slideViewPr>
    <p:cSldViewPr snapToGrid="0" snapToObjects="1">
      <p:cViewPr varScale="1">
        <p:scale>
          <a:sx n="82" d="100"/>
          <a:sy n="82" d="100"/>
        </p:scale>
        <p:origin x="56" y="172"/>
      </p:cViewPr>
      <p:guideLst/>
    </p:cSldViewPr>
  </p:slideViewPr>
  <p:notesTextViewPr>
    <p:cViewPr>
      <p:scale>
        <a:sx n="1" d="1"/>
        <a:sy n="1" d="1"/>
      </p:scale>
      <p:origin x="0" y="0"/>
    </p:cViewPr>
  </p:notesTextViewPr>
  <p:sorterViewPr>
    <p:cViewPr>
      <p:scale>
        <a:sx n="135" d="100"/>
        <a:sy n="13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8A3271-98BD-42C1-BDC5-1790E94653E9}" type="datetimeFigureOut">
              <a:rPr lang="nb-NO" smtClean="0"/>
              <a:t>17.10.2022</a:t>
            </a:fld>
            <a:endParaRPr lang="nb-NO"/>
          </a:p>
        </p:txBody>
      </p:sp>
      <p:sp>
        <p:nvSpPr>
          <p:cNvPr id="4" name="Plassholder for lysbil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C78665-CD79-4982-B48A-9B458A1CC559}" type="slidenum">
              <a:rPr lang="nb-NO" smtClean="0"/>
              <a:t>‹#›</a:t>
            </a:fld>
            <a:endParaRPr lang="nb-NO"/>
          </a:p>
        </p:txBody>
      </p:sp>
    </p:spTree>
    <p:extLst>
      <p:ext uri="{BB962C8B-B14F-4D97-AF65-F5344CB8AC3E}">
        <p14:creationId xmlns:p14="http://schemas.microsoft.com/office/powerpoint/2010/main" val="38654689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nb-NO" dirty="0"/>
              <a:t>Klikk for å redigere tittelstil</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b-NO"/>
              <a:t>Klikk for å redigere undertittelstil i malen</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a:t>10/17/2022</a:t>
            </a:fld>
            <a:endParaRPr lang="en-US"/>
          </a:p>
        </p:txBody>
      </p:sp>
      <p:sp>
        <p:nvSpPr>
          <p:cNvPr id="5" name="Footer Placeholder 4"/>
          <p:cNvSpPr>
            <a:spLocks noGrp="1"/>
          </p:cNvSpPr>
          <p:nvPr>
            <p:ph type="ftr" sz="quarter" idx="11"/>
          </p:nvPr>
        </p:nvSpPr>
        <p:spPr/>
        <p:txBody>
          <a:bodyPr/>
          <a:lstStyle/>
          <a:p>
            <a:endParaRPr lang="en-US"/>
          </a:p>
        </p:txBody>
      </p:sp>
      <p:pic>
        <p:nvPicPr>
          <p:cNvPr id="13" name="Bilde 12">
            <a:extLst>
              <a:ext uri="{FF2B5EF4-FFF2-40B4-BE49-F238E27FC236}">
                <a16:creationId xmlns:a16="http://schemas.microsoft.com/office/drawing/2014/main" id="{80B35C22-3F5A-4B47-AD57-6C3B51F4D203}"/>
              </a:ext>
            </a:extLst>
          </p:cNvPr>
          <p:cNvPicPr>
            <a:picLocks noChangeAspect="1"/>
          </p:cNvPicPr>
          <p:nvPr userDrawn="1"/>
        </p:nvPicPr>
        <p:blipFill>
          <a:blip r:embed="rId2"/>
          <a:stretch>
            <a:fillRect/>
          </a:stretch>
        </p:blipFill>
        <p:spPr>
          <a:xfrm>
            <a:off x="0" y="0"/>
            <a:ext cx="12192000" cy="5829300"/>
          </a:xfrm>
          <a:prstGeom prst="rect">
            <a:avLst/>
          </a:prstGeom>
        </p:spPr>
      </p:pic>
      <p:sp>
        <p:nvSpPr>
          <p:cNvPr id="6" name="Slide Number Placeholder 5"/>
          <p:cNvSpPr>
            <a:spLocks noGrp="1"/>
          </p:cNvSpPr>
          <p:nvPr>
            <p:ph type="sldNum" sz="quarter" idx="12"/>
          </p:nvPr>
        </p:nvSpPr>
        <p:spPr/>
        <p:txBody>
          <a:bodyPr/>
          <a:lstStyle/>
          <a:p>
            <a:fld id="{48F63A3B-78C7-47BE-AE5E-E10140E04643}" type="slidenum">
              <a:rPr lang="en-US"/>
              <a:t>‹#›</a:t>
            </a:fld>
            <a:endParaRPr lang="en-US"/>
          </a:p>
        </p:txBody>
      </p:sp>
    </p:spTree>
    <p:extLst>
      <p:ext uri="{BB962C8B-B14F-4D97-AF65-F5344CB8AC3E}">
        <p14:creationId xmlns:p14="http://schemas.microsoft.com/office/powerpoint/2010/main" val="23310368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b-NO"/>
              <a:t>Klikk for å redigere tittelstil</a:t>
            </a:r>
            <a:endParaRPr lang="en-US" dirty="0"/>
          </a:p>
        </p:txBody>
      </p:sp>
      <p:sp>
        <p:nvSpPr>
          <p:cNvPr id="3" name="Content Placeholder 2"/>
          <p:cNvSpPr>
            <a:spLocks noGrp="1"/>
          </p:cNvSpPr>
          <p:nvPr>
            <p:ph idx="1"/>
          </p:nvPr>
        </p:nvSpPr>
        <p:spPr/>
        <p:txBody>
          <a:bodyPr/>
          <a:lstStyle/>
          <a:p>
            <a:pPr lvl="0"/>
            <a:r>
              <a:rPr lang="nb-NO"/>
              <a:t>Klikk for å redigere tekststiler i malen
Andre nivå
Tredje nivå
Fjerde nivå
Femte nivå</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a:t>10/17/2022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a:t>‹#›</a:t>
            </a:fld>
            <a:endParaRPr lang="en-US"/>
          </a:p>
        </p:txBody>
      </p:sp>
    </p:spTree>
    <p:extLst>
      <p:ext uri="{BB962C8B-B14F-4D97-AF65-F5344CB8AC3E}">
        <p14:creationId xmlns:p14="http://schemas.microsoft.com/office/powerpoint/2010/main" val="827792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nb-NO"/>
              <a:t>Klikk for å redigere tittelstil</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b-NO"/>
              <a:t>Klikk for å redigere tekststiler i malen
Andre nivå
Tredje nivå
Fjerde nivå
Femte nivå</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a:t>10/17/2022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a:t>‹#›</a:t>
            </a:fld>
            <a:endParaRPr lang="en-US"/>
          </a:p>
        </p:txBody>
      </p:sp>
    </p:spTree>
    <p:extLst>
      <p:ext uri="{BB962C8B-B14F-4D97-AF65-F5344CB8AC3E}">
        <p14:creationId xmlns:p14="http://schemas.microsoft.com/office/powerpoint/2010/main" val="4098034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b-NO"/>
              <a:t>Klikk for å redigere tittelstil</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nb-NO"/>
              <a:t>Klikk for å redigere tekststiler i malen
Andre nivå
Tredje nivå
Fjerde nivå
Femte nivå</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nb-NO"/>
              <a:t>Klikk for å redigere tekststiler i malen
Andre nivå
Tredje nivå
Fjerde nivå
Femte nivå</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a:t>10/17/2022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a:t>‹#›</a:t>
            </a:fld>
            <a:endParaRPr lang="en-US"/>
          </a:p>
        </p:txBody>
      </p:sp>
    </p:spTree>
    <p:extLst>
      <p:ext uri="{BB962C8B-B14F-4D97-AF65-F5344CB8AC3E}">
        <p14:creationId xmlns:p14="http://schemas.microsoft.com/office/powerpoint/2010/main" val="1579077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nb-NO"/>
              <a:t>Klikk for å redigere tittelstil</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
Andre nivå
Tredje nivå
Fjerde nivå
Femte nivå</a:t>
            </a:r>
            <a:endParaRPr lang="en-US" dirty="0"/>
          </a:p>
        </p:txBody>
      </p:sp>
      <p:sp>
        <p:nvSpPr>
          <p:cNvPr id="4" name="Content Placeholder 3"/>
          <p:cNvSpPr>
            <a:spLocks noGrp="1"/>
          </p:cNvSpPr>
          <p:nvPr>
            <p:ph sz="half" idx="2"/>
          </p:nvPr>
        </p:nvSpPr>
        <p:spPr>
          <a:xfrm>
            <a:off x="839788" y="2505075"/>
            <a:ext cx="5157787" cy="3684588"/>
          </a:xfrm>
        </p:spPr>
        <p:txBody>
          <a:bodyPr/>
          <a:lstStyle/>
          <a:p>
            <a:pPr lvl="0"/>
            <a:r>
              <a:rPr lang="nb-NO"/>
              <a:t>Klikk for å redigere tekststiler i malen
Andre nivå
Tredje nivå
Fjerde nivå
Femte nivå</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
Andre nivå
Tredje nivå
Fjerde nivå
Femte nivå</a:t>
            </a:r>
            <a:endParaRPr lang="en-US" dirty="0"/>
          </a:p>
        </p:txBody>
      </p:sp>
      <p:sp>
        <p:nvSpPr>
          <p:cNvPr id="6" name="Content Placeholder 5"/>
          <p:cNvSpPr>
            <a:spLocks noGrp="1"/>
          </p:cNvSpPr>
          <p:nvPr>
            <p:ph sz="quarter" idx="4"/>
          </p:nvPr>
        </p:nvSpPr>
        <p:spPr>
          <a:xfrm>
            <a:off x="6172200" y="2505075"/>
            <a:ext cx="5183188" cy="3684588"/>
          </a:xfrm>
        </p:spPr>
        <p:txBody>
          <a:bodyPr/>
          <a:lstStyle/>
          <a:p>
            <a:pPr lvl="0"/>
            <a:r>
              <a:rPr lang="nb-NO"/>
              <a:t>Klikk for å redigere tekststiler i malen
Andre nivå
Tredje nivå
Fjerde nivå
Femte nivå</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a:t>10/17/2022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a:t>‹#›</a:t>
            </a:fld>
            <a:endParaRPr lang="en-US"/>
          </a:p>
        </p:txBody>
      </p:sp>
    </p:spTree>
    <p:extLst>
      <p:ext uri="{BB962C8B-B14F-4D97-AF65-F5344CB8AC3E}">
        <p14:creationId xmlns:p14="http://schemas.microsoft.com/office/powerpoint/2010/main" val="1172698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b-NO"/>
              <a:t>Klikk for å redigere tittelstil</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a:t>10/17/2022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a:t>‹#›</a:t>
            </a:fld>
            <a:endParaRPr lang="en-US"/>
          </a:p>
        </p:txBody>
      </p:sp>
    </p:spTree>
    <p:extLst>
      <p:ext uri="{BB962C8B-B14F-4D97-AF65-F5344CB8AC3E}">
        <p14:creationId xmlns:p14="http://schemas.microsoft.com/office/powerpoint/2010/main" val="607272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a:t>10/17/2022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a:t>‹#›</a:t>
            </a:fld>
            <a:endParaRPr lang="en-US"/>
          </a:p>
        </p:txBody>
      </p:sp>
    </p:spTree>
    <p:extLst>
      <p:ext uri="{BB962C8B-B14F-4D97-AF65-F5344CB8AC3E}">
        <p14:creationId xmlns:p14="http://schemas.microsoft.com/office/powerpoint/2010/main" val="506099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nb-NO"/>
              <a:t>Klikk for å redigere tittelstil</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a:t>Klikk for å redigere tekststiler i malen
Andre nivå
Tredje nivå
Fjerde nivå
Femte nivå</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b-NO"/>
              <a:t>Klikk for å redigere tekststiler i malen
Andre nivå
Tredje nivå
Fjerde nivå
Femte nivå</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a:t>10/17/2022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a:t>‹#›</a:t>
            </a:fld>
            <a:endParaRPr lang="en-US"/>
          </a:p>
        </p:txBody>
      </p:sp>
    </p:spTree>
    <p:extLst>
      <p:ext uri="{BB962C8B-B14F-4D97-AF65-F5344CB8AC3E}">
        <p14:creationId xmlns:p14="http://schemas.microsoft.com/office/powerpoint/2010/main" val="4085128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nb-NO"/>
              <a:t>Klikk for å redigere tittelstil</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for å legge til et bilde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b-NO"/>
              <a:t>Klikk for å redigere tekststiler i malen
Andre nivå
Tredje nivå
Fjerde nivå
Femte nivå</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a:t>10/17/2022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a:t>‹#›</a:t>
            </a:fld>
            <a:endParaRPr lang="en-US"/>
          </a:p>
        </p:txBody>
      </p:sp>
    </p:spTree>
    <p:extLst>
      <p:ext uri="{BB962C8B-B14F-4D97-AF65-F5344CB8AC3E}">
        <p14:creationId xmlns:p14="http://schemas.microsoft.com/office/powerpoint/2010/main" val="1133436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b-NO"/>
              <a:t>Klikk for å redigere tittelstil</a:t>
            </a:r>
            <a:endParaRPr lang="en-US" dirty="0"/>
          </a:p>
        </p:txBody>
      </p:sp>
      <p:sp>
        <p:nvSpPr>
          <p:cNvPr id="3" name="Vertical Text Placeholder 2"/>
          <p:cNvSpPr>
            <a:spLocks noGrp="1"/>
          </p:cNvSpPr>
          <p:nvPr>
            <p:ph type="body" orient="vert" idx="1"/>
          </p:nvPr>
        </p:nvSpPr>
        <p:spPr/>
        <p:txBody>
          <a:bodyPr vert="eaVert"/>
          <a:lstStyle/>
          <a:p>
            <a:pPr lvl="0"/>
            <a:r>
              <a:rPr lang="nb-NO"/>
              <a:t>Klikk for å redigere tekststiler i malen
Andre nivå
Tredje nivå
Fjerde nivå
Femte nivå</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a:t>10/17/2022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a:t>‹#›</a:t>
            </a:fld>
            <a:endParaRPr lang="en-US"/>
          </a:p>
        </p:txBody>
      </p:sp>
    </p:spTree>
    <p:extLst>
      <p:ext uri="{BB962C8B-B14F-4D97-AF65-F5344CB8AC3E}">
        <p14:creationId xmlns:p14="http://schemas.microsoft.com/office/powerpoint/2010/main" val="3087803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nb-NO"/>
              <a:t>Klikk for å redigere tittelstil</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nb-NO"/>
              <a:t>Klikk for å redigere tekststiler i malen
Andre nivå
Tredje nivå
Fjerde nivå
Femte nivå</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a:t>10/17/2022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a:t>‹#›</a:t>
            </a:fld>
            <a:endParaRPr lang="en-US"/>
          </a:p>
        </p:txBody>
      </p:sp>
    </p:spTree>
    <p:extLst>
      <p:ext uri="{BB962C8B-B14F-4D97-AF65-F5344CB8AC3E}">
        <p14:creationId xmlns:p14="http://schemas.microsoft.com/office/powerpoint/2010/main" val="27699645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b-NO" dirty="0"/>
              <a:t>Klikk for å redigere tittelstil</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b-NO"/>
              <a:t>Klikk for å redigere tekststiler i malen
Andre nivå
Tredje nivå
Fjerde nivå
Femte nivå</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a:t>10/17/2022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a:t>‹#›</a:t>
            </a:fld>
            <a:endParaRPr lang="en-US"/>
          </a:p>
        </p:txBody>
      </p:sp>
      <p:sp>
        <p:nvSpPr>
          <p:cNvPr id="7" name="Rektangel 6">
            <a:extLst>
              <a:ext uri="{FF2B5EF4-FFF2-40B4-BE49-F238E27FC236}">
                <a16:creationId xmlns:a16="http://schemas.microsoft.com/office/drawing/2014/main" id="{F4DB6FB4-06FB-3B4C-A42B-DE361368F6D8}"/>
              </a:ext>
            </a:extLst>
          </p:cNvPr>
          <p:cNvSpPr/>
          <p:nvPr userDrawn="1"/>
        </p:nvSpPr>
        <p:spPr>
          <a:xfrm>
            <a:off x="0" y="5797491"/>
            <a:ext cx="12192000" cy="1060515"/>
          </a:xfrm>
          <a:prstGeom prst="rect">
            <a:avLst/>
          </a:prstGeom>
          <a:solidFill>
            <a:srgbClr val="E6F1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800"/>
          </a:p>
        </p:txBody>
      </p:sp>
      <p:pic>
        <p:nvPicPr>
          <p:cNvPr id="13" name="Bilde 12">
            <a:extLst>
              <a:ext uri="{FF2B5EF4-FFF2-40B4-BE49-F238E27FC236}">
                <a16:creationId xmlns:a16="http://schemas.microsoft.com/office/drawing/2014/main" id="{444E5921-F954-3541-957D-BF9D67C99D17}"/>
              </a:ext>
            </a:extLst>
          </p:cNvPr>
          <p:cNvPicPr>
            <a:picLocks noChangeAspect="1"/>
          </p:cNvPicPr>
          <p:nvPr userDrawn="1"/>
        </p:nvPicPr>
        <p:blipFill>
          <a:blip r:embed="rId13"/>
          <a:stretch>
            <a:fillRect/>
          </a:stretch>
        </p:blipFill>
        <p:spPr>
          <a:xfrm>
            <a:off x="4038600" y="6026857"/>
            <a:ext cx="4113688" cy="570086"/>
          </a:xfrm>
          <a:prstGeom prst="rect">
            <a:avLst/>
          </a:prstGeom>
        </p:spPr>
      </p:pic>
    </p:spTree>
    <p:extLst>
      <p:ext uri="{BB962C8B-B14F-4D97-AF65-F5344CB8AC3E}">
        <p14:creationId xmlns:p14="http://schemas.microsoft.com/office/powerpoint/2010/main" val="3532254833"/>
      </p:ext>
    </p:extLst>
  </p:cSld>
  <p:clrMap bg1="lt1" tx1="dk1" bg2="lt2" tx2="dk2" accent1="accent1" accent2="accent2" accent3="accent3" accent4="accent4" accent5="accent5" accent6="accent6" hlink="hlink" folHlink="folHlink"/>
  <p:sldLayoutIdLst>
    <p:sldLayoutId id="2147483847" r:id="rId1"/>
    <p:sldLayoutId id="2147483848" r:id="rId2"/>
    <p:sldLayoutId id="2147483849" r:id="rId3"/>
    <p:sldLayoutId id="2147483850" r:id="rId4"/>
    <p:sldLayoutId id="2147483851" r:id="rId5"/>
    <p:sldLayoutId id="2147483852" r:id="rId6"/>
    <p:sldLayoutId id="2147483853" r:id="rId7"/>
    <p:sldLayoutId id="2147483854" r:id="rId8"/>
    <p:sldLayoutId id="2147483855" r:id="rId9"/>
    <p:sldLayoutId id="2147483856" r:id="rId10"/>
    <p:sldLayoutId id="214748385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5331EFF5-7748-2C42-803D-523DF052F87E}"/>
              </a:ext>
            </a:extLst>
          </p:cNvPr>
          <p:cNvSpPr>
            <a:spLocks noGrp="1"/>
          </p:cNvSpPr>
          <p:nvPr>
            <p:ph type="ctrTitle"/>
          </p:nvPr>
        </p:nvSpPr>
        <p:spPr>
          <a:xfrm>
            <a:off x="1524000" y="1122363"/>
            <a:ext cx="4950372" cy="1440215"/>
          </a:xfrm>
        </p:spPr>
        <p:txBody>
          <a:bodyPr>
            <a:normAutofit fontScale="90000"/>
          </a:bodyPr>
          <a:lstStyle/>
          <a:p>
            <a:r>
              <a:rPr lang="nb-NO" b="1" dirty="0" err="1">
                <a:solidFill>
                  <a:schemeClr val="bg1"/>
                </a:solidFill>
                <a:latin typeface="Calibri" panose="020F0502020204030204" pitchFamily="34" charset="0"/>
                <a:cs typeface="Calibri" panose="020F0502020204030204" pitchFamily="34" charset="0"/>
              </a:rPr>
              <a:t>Changes</a:t>
            </a:r>
            <a:r>
              <a:rPr lang="nb-NO" b="1" dirty="0">
                <a:solidFill>
                  <a:schemeClr val="bg1"/>
                </a:solidFill>
                <a:latin typeface="Calibri" panose="020F0502020204030204" pitchFamily="34" charset="0"/>
                <a:cs typeface="Calibri" panose="020F0502020204030204" pitchFamily="34" charset="0"/>
              </a:rPr>
              <a:t> in EU Seed </a:t>
            </a:r>
            <a:r>
              <a:rPr lang="nb-NO" b="1" dirty="0" err="1">
                <a:solidFill>
                  <a:schemeClr val="bg1"/>
                </a:solidFill>
                <a:latin typeface="Calibri" panose="020F0502020204030204" pitchFamily="34" charset="0"/>
                <a:cs typeface="Calibri" panose="020F0502020204030204" pitchFamily="34" charset="0"/>
              </a:rPr>
              <a:t>Regulations</a:t>
            </a:r>
            <a:endParaRPr lang="nb-NO" b="1" dirty="0">
              <a:solidFill>
                <a:schemeClr val="bg1"/>
              </a:solidFill>
              <a:latin typeface="Calibri" panose="020F0502020204030204" pitchFamily="34" charset="0"/>
              <a:cs typeface="Calibri" panose="020F0502020204030204" pitchFamily="34" charset="0"/>
            </a:endParaRPr>
          </a:p>
        </p:txBody>
      </p:sp>
      <p:sp>
        <p:nvSpPr>
          <p:cNvPr id="3" name="Undertittel 2">
            <a:extLst>
              <a:ext uri="{FF2B5EF4-FFF2-40B4-BE49-F238E27FC236}">
                <a16:creationId xmlns:a16="http://schemas.microsoft.com/office/drawing/2014/main" id="{F3F88616-A695-7744-A6BF-3BAD11A0DD18}"/>
              </a:ext>
            </a:extLst>
          </p:cNvPr>
          <p:cNvSpPr>
            <a:spLocks noGrp="1"/>
          </p:cNvSpPr>
          <p:nvPr>
            <p:ph type="subTitle" idx="1"/>
          </p:nvPr>
        </p:nvSpPr>
        <p:spPr>
          <a:xfrm>
            <a:off x="249620" y="4453820"/>
            <a:ext cx="6858000" cy="646331"/>
          </a:xfrm>
        </p:spPr>
        <p:txBody>
          <a:bodyPr/>
          <a:lstStyle/>
          <a:p>
            <a:r>
              <a:rPr lang="nb-NO" sz="2000" dirty="0">
                <a:solidFill>
                  <a:schemeClr val="bg1"/>
                </a:solidFill>
              </a:rPr>
              <a:t>Christian Prip, Fridtjof Nansens Institutt</a:t>
            </a:r>
          </a:p>
          <a:p>
            <a:endParaRPr lang="nb-NO" dirty="0"/>
          </a:p>
        </p:txBody>
      </p:sp>
      <p:sp>
        <p:nvSpPr>
          <p:cNvPr id="9" name="TekstSylinder 8">
            <a:extLst>
              <a:ext uri="{FF2B5EF4-FFF2-40B4-BE49-F238E27FC236}">
                <a16:creationId xmlns:a16="http://schemas.microsoft.com/office/drawing/2014/main" id="{195338F5-25D3-3944-9B67-B693978C68F7}"/>
              </a:ext>
            </a:extLst>
          </p:cNvPr>
          <p:cNvSpPr txBox="1"/>
          <p:nvPr/>
        </p:nvSpPr>
        <p:spPr>
          <a:xfrm>
            <a:off x="1524000" y="2779847"/>
            <a:ext cx="4456386" cy="677108"/>
          </a:xfrm>
          <a:prstGeom prst="rect">
            <a:avLst/>
          </a:prstGeom>
          <a:noFill/>
        </p:spPr>
        <p:txBody>
          <a:bodyPr wrap="square" rtlCol="0">
            <a:spAutoFit/>
          </a:bodyPr>
          <a:lstStyle/>
          <a:p>
            <a:pPr algn="ctr"/>
            <a:r>
              <a:rPr lang="nb-NO" sz="2000" dirty="0">
                <a:solidFill>
                  <a:schemeClr val="bg1"/>
                </a:solidFill>
              </a:rPr>
              <a:t>Global Trends?</a:t>
            </a:r>
          </a:p>
          <a:p>
            <a:endParaRPr lang="nb-NO" dirty="0"/>
          </a:p>
        </p:txBody>
      </p:sp>
      <p:pic>
        <p:nvPicPr>
          <p:cNvPr id="6" name="Bilde 5">
            <a:extLst>
              <a:ext uri="{FF2B5EF4-FFF2-40B4-BE49-F238E27FC236}">
                <a16:creationId xmlns:a16="http://schemas.microsoft.com/office/drawing/2014/main" id="{2FBFD749-5920-49AA-9ABD-C3930D66A301}"/>
              </a:ext>
            </a:extLst>
          </p:cNvPr>
          <p:cNvPicPr>
            <a:picLocks noChangeAspect="1"/>
          </p:cNvPicPr>
          <p:nvPr/>
        </p:nvPicPr>
        <p:blipFill>
          <a:blip r:embed="rId2"/>
          <a:stretch>
            <a:fillRect/>
          </a:stretch>
        </p:blipFill>
        <p:spPr>
          <a:xfrm>
            <a:off x="6096000" y="959698"/>
            <a:ext cx="5364945" cy="4069555"/>
          </a:xfrm>
          <a:prstGeom prst="rect">
            <a:avLst/>
          </a:prstGeom>
        </p:spPr>
      </p:pic>
    </p:spTree>
    <p:extLst>
      <p:ext uri="{BB962C8B-B14F-4D97-AF65-F5344CB8AC3E}">
        <p14:creationId xmlns:p14="http://schemas.microsoft.com/office/powerpoint/2010/main" val="29579805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5331EFF5-7748-2C42-803D-523DF052F87E}"/>
              </a:ext>
            </a:extLst>
          </p:cNvPr>
          <p:cNvSpPr>
            <a:spLocks noGrp="1"/>
          </p:cNvSpPr>
          <p:nvPr>
            <p:ph type="ctrTitle"/>
          </p:nvPr>
        </p:nvSpPr>
        <p:spPr>
          <a:xfrm>
            <a:off x="0" y="2285579"/>
            <a:ext cx="6400800" cy="986441"/>
          </a:xfrm>
        </p:spPr>
        <p:txBody>
          <a:bodyPr/>
          <a:lstStyle/>
          <a:p>
            <a:r>
              <a:rPr lang="nb-NO" b="1" dirty="0">
                <a:solidFill>
                  <a:schemeClr val="bg1"/>
                </a:solidFill>
                <a:latin typeface="Calibri" panose="020F0502020204030204" pitchFamily="34" charset="0"/>
                <a:cs typeface="Calibri" panose="020F0502020204030204" pitchFamily="34" charset="0"/>
              </a:rPr>
              <a:t>Content </a:t>
            </a:r>
          </a:p>
        </p:txBody>
      </p:sp>
      <p:sp>
        <p:nvSpPr>
          <p:cNvPr id="7" name="Plassholder for innhold 2">
            <a:extLst>
              <a:ext uri="{FF2B5EF4-FFF2-40B4-BE49-F238E27FC236}">
                <a16:creationId xmlns:a16="http://schemas.microsoft.com/office/drawing/2014/main" id="{9CDB5D55-EA25-744F-B840-F116EE84BE03}"/>
              </a:ext>
            </a:extLst>
          </p:cNvPr>
          <p:cNvSpPr txBox="1">
            <a:spLocks/>
          </p:cNvSpPr>
          <p:nvPr/>
        </p:nvSpPr>
        <p:spPr>
          <a:xfrm>
            <a:off x="6300848" y="786988"/>
            <a:ext cx="5693229" cy="47991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bg1"/>
                </a:solidFill>
              </a:rPr>
              <a:t>Seed Laws – what is it?</a:t>
            </a:r>
            <a:endParaRPr lang="nb-NO" dirty="0">
              <a:solidFill>
                <a:schemeClr val="bg1"/>
              </a:solidFill>
            </a:endParaRPr>
          </a:p>
          <a:p>
            <a:r>
              <a:rPr lang="nb-NO" dirty="0" err="1">
                <a:solidFill>
                  <a:schemeClr val="bg1"/>
                </a:solidFill>
              </a:rPr>
              <a:t>What</a:t>
            </a:r>
            <a:r>
              <a:rPr lang="nb-NO" dirty="0">
                <a:solidFill>
                  <a:schemeClr val="bg1"/>
                </a:solidFill>
              </a:rPr>
              <a:t> is the problem?</a:t>
            </a:r>
          </a:p>
          <a:p>
            <a:r>
              <a:rPr lang="nb-NO" dirty="0" err="1">
                <a:solidFill>
                  <a:schemeClr val="bg1"/>
                </a:solidFill>
              </a:rPr>
              <a:t>Current</a:t>
            </a:r>
            <a:r>
              <a:rPr lang="nb-NO" dirty="0">
                <a:solidFill>
                  <a:schemeClr val="bg1"/>
                </a:solidFill>
              </a:rPr>
              <a:t> EU </a:t>
            </a:r>
            <a:r>
              <a:rPr lang="nb-NO" dirty="0" err="1">
                <a:solidFill>
                  <a:schemeClr val="bg1"/>
                </a:solidFill>
              </a:rPr>
              <a:t>legislation</a:t>
            </a:r>
            <a:r>
              <a:rPr lang="nb-NO" dirty="0">
                <a:solidFill>
                  <a:schemeClr val="bg1"/>
                </a:solidFill>
              </a:rPr>
              <a:t> </a:t>
            </a:r>
            <a:r>
              <a:rPr lang="nb-NO" dirty="0" err="1">
                <a:solidFill>
                  <a:schemeClr val="bg1"/>
                </a:solidFill>
              </a:rPr>
              <a:t>on</a:t>
            </a:r>
            <a:r>
              <a:rPr lang="nb-NO" dirty="0">
                <a:solidFill>
                  <a:schemeClr val="bg1"/>
                </a:solidFill>
              </a:rPr>
              <a:t> </a:t>
            </a:r>
            <a:r>
              <a:rPr lang="nb-NO" dirty="0" err="1">
                <a:solidFill>
                  <a:schemeClr val="bg1"/>
                </a:solidFill>
              </a:rPr>
              <a:t>seeds</a:t>
            </a:r>
            <a:r>
              <a:rPr lang="nb-NO" dirty="0">
                <a:solidFill>
                  <a:schemeClr val="bg1"/>
                </a:solidFill>
              </a:rPr>
              <a:t>.</a:t>
            </a:r>
          </a:p>
          <a:p>
            <a:r>
              <a:rPr lang="nb-NO" dirty="0">
                <a:solidFill>
                  <a:schemeClr val="bg1"/>
                </a:solidFill>
              </a:rPr>
              <a:t>The </a:t>
            </a:r>
            <a:r>
              <a:rPr lang="nb-NO" dirty="0" err="1">
                <a:solidFill>
                  <a:schemeClr val="bg1"/>
                </a:solidFill>
              </a:rPr>
              <a:t>Kokopelli</a:t>
            </a:r>
            <a:r>
              <a:rPr lang="nb-NO" dirty="0">
                <a:solidFill>
                  <a:schemeClr val="bg1"/>
                </a:solidFill>
              </a:rPr>
              <a:t> case.</a:t>
            </a:r>
          </a:p>
          <a:p>
            <a:r>
              <a:rPr lang="nb-NO" dirty="0" err="1">
                <a:solidFill>
                  <a:schemeClr val="bg1"/>
                </a:solidFill>
              </a:rPr>
              <a:t>Earlier</a:t>
            </a:r>
            <a:r>
              <a:rPr lang="nb-NO" dirty="0">
                <a:solidFill>
                  <a:schemeClr val="bg1"/>
                </a:solidFill>
              </a:rPr>
              <a:t> </a:t>
            </a:r>
            <a:r>
              <a:rPr lang="nb-NO" dirty="0" err="1">
                <a:solidFill>
                  <a:schemeClr val="bg1"/>
                </a:solidFill>
              </a:rPr>
              <a:t>attemps</a:t>
            </a:r>
            <a:r>
              <a:rPr lang="nb-NO" dirty="0">
                <a:solidFill>
                  <a:schemeClr val="bg1"/>
                </a:solidFill>
              </a:rPr>
              <a:t> to </a:t>
            </a:r>
            <a:r>
              <a:rPr lang="nb-NO" dirty="0" err="1">
                <a:solidFill>
                  <a:schemeClr val="bg1"/>
                </a:solidFill>
              </a:rPr>
              <a:t>change</a:t>
            </a:r>
            <a:r>
              <a:rPr lang="nb-NO" dirty="0">
                <a:solidFill>
                  <a:schemeClr val="bg1"/>
                </a:solidFill>
              </a:rPr>
              <a:t> the EU </a:t>
            </a:r>
            <a:r>
              <a:rPr lang="nb-NO" dirty="0" err="1">
                <a:solidFill>
                  <a:schemeClr val="bg1"/>
                </a:solidFill>
              </a:rPr>
              <a:t>legislation</a:t>
            </a:r>
            <a:r>
              <a:rPr lang="nb-NO" dirty="0">
                <a:solidFill>
                  <a:schemeClr val="bg1"/>
                </a:solidFill>
              </a:rPr>
              <a:t> </a:t>
            </a:r>
            <a:r>
              <a:rPr lang="nb-NO" dirty="0" err="1">
                <a:solidFill>
                  <a:schemeClr val="bg1"/>
                </a:solidFill>
              </a:rPr>
              <a:t>on</a:t>
            </a:r>
            <a:r>
              <a:rPr lang="nb-NO" dirty="0">
                <a:solidFill>
                  <a:schemeClr val="bg1"/>
                </a:solidFill>
              </a:rPr>
              <a:t> </a:t>
            </a:r>
            <a:r>
              <a:rPr lang="nb-NO" dirty="0" err="1">
                <a:solidFill>
                  <a:schemeClr val="bg1"/>
                </a:solidFill>
              </a:rPr>
              <a:t>seeds</a:t>
            </a:r>
            <a:r>
              <a:rPr lang="nb-NO" dirty="0">
                <a:solidFill>
                  <a:schemeClr val="bg1"/>
                </a:solidFill>
              </a:rPr>
              <a:t>.</a:t>
            </a:r>
          </a:p>
          <a:p>
            <a:r>
              <a:rPr lang="nb-NO" dirty="0" err="1">
                <a:solidFill>
                  <a:schemeClr val="bg1"/>
                </a:solidFill>
              </a:rPr>
              <a:t>Current</a:t>
            </a:r>
            <a:r>
              <a:rPr lang="nb-NO" dirty="0">
                <a:solidFill>
                  <a:schemeClr val="bg1"/>
                </a:solidFill>
              </a:rPr>
              <a:t> </a:t>
            </a:r>
            <a:r>
              <a:rPr lang="nb-NO" dirty="0" err="1">
                <a:solidFill>
                  <a:schemeClr val="bg1"/>
                </a:solidFill>
              </a:rPr>
              <a:t>attemps</a:t>
            </a:r>
            <a:r>
              <a:rPr lang="nb-NO" dirty="0">
                <a:solidFill>
                  <a:schemeClr val="bg1"/>
                </a:solidFill>
              </a:rPr>
              <a:t> to </a:t>
            </a:r>
            <a:r>
              <a:rPr lang="nb-NO" dirty="0" err="1">
                <a:solidFill>
                  <a:schemeClr val="bg1"/>
                </a:solidFill>
              </a:rPr>
              <a:t>change</a:t>
            </a:r>
            <a:r>
              <a:rPr lang="nb-NO" dirty="0">
                <a:solidFill>
                  <a:schemeClr val="bg1"/>
                </a:solidFill>
              </a:rPr>
              <a:t> the EU </a:t>
            </a:r>
            <a:r>
              <a:rPr lang="nb-NO" dirty="0" err="1">
                <a:solidFill>
                  <a:schemeClr val="bg1"/>
                </a:solidFill>
              </a:rPr>
              <a:t>legislation</a:t>
            </a:r>
            <a:r>
              <a:rPr lang="nb-NO" dirty="0">
                <a:solidFill>
                  <a:schemeClr val="bg1"/>
                </a:solidFill>
              </a:rPr>
              <a:t> </a:t>
            </a:r>
            <a:r>
              <a:rPr lang="nb-NO" dirty="0" err="1">
                <a:solidFill>
                  <a:schemeClr val="bg1"/>
                </a:solidFill>
              </a:rPr>
              <a:t>on</a:t>
            </a:r>
            <a:r>
              <a:rPr lang="nb-NO" dirty="0">
                <a:solidFill>
                  <a:schemeClr val="bg1"/>
                </a:solidFill>
              </a:rPr>
              <a:t> </a:t>
            </a:r>
            <a:r>
              <a:rPr lang="nb-NO" dirty="0" err="1">
                <a:solidFill>
                  <a:schemeClr val="bg1"/>
                </a:solidFill>
              </a:rPr>
              <a:t>seeds</a:t>
            </a:r>
            <a:r>
              <a:rPr lang="nb-NO" dirty="0">
                <a:solidFill>
                  <a:schemeClr val="bg1"/>
                </a:solidFill>
              </a:rPr>
              <a:t>.</a:t>
            </a:r>
          </a:p>
          <a:p>
            <a:r>
              <a:rPr lang="nb-NO" dirty="0" err="1">
                <a:solidFill>
                  <a:schemeClr val="bg1"/>
                </a:solidFill>
              </a:rPr>
              <a:t>Implications</a:t>
            </a:r>
            <a:r>
              <a:rPr lang="nb-NO" dirty="0">
                <a:solidFill>
                  <a:schemeClr val="bg1"/>
                </a:solidFill>
              </a:rPr>
              <a:t> </a:t>
            </a:r>
            <a:r>
              <a:rPr lang="nb-NO" dirty="0" err="1">
                <a:solidFill>
                  <a:schemeClr val="bg1"/>
                </a:solidFill>
              </a:rPr>
              <a:t>outside</a:t>
            </a:r>
            <a:r>
              <a:rPr lang="nb-NO" dirty="0">
                <a:solidFill>
                  <a:schemeClr val="bg1"/>
                </a:solidFill>
              </a:rPr>
              <a:t> the EU?</a:t>
            </a:r>
          </a:p>
          <a:p>
            <a:pPr marL="0" indent="0">
              <a:buNone/>
            </a:pPr>
            <a:endParaRPr lang="nb-NO" dirty="0">
              <a:solidFill>
                <a:schemeClr val="bg1"/>
              </a:solidFill>
            </a:endParaRPr>
          </a:p>
          <a:p>
            <a:endParaRPr lang="nb-NO" dirty="0">
              <a:solidFill>
                <a:schemeClr val="bg1"/>
              </a:solidFill>
            </a:endParaRPr>
          </a:p>
        </p:txBody>
      </p:sp>
    </p:spTree>
    <p:extLst>
      <p:ext uri="{BB962C8B-B14F-4D97-AF65-F5344CB8AC3E}">
        <p14:creationId xmlns:p14="http://schemas.microsoft.com/office/powerpoint/2010/main" val="2261703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4CAA950-4612-4903-B28C-6FDA9E5188D0}"/>
              </a:ext>
            </a:extLst>
          </p:cNvPr>
          <p:cNvSpPr>
            <a:spLocks noGrp="1"/>
          </p:cNvSpPr>
          <p:nvPr>
            <p:ph type="title"/>
          </p:nvPr>
        </p:nvSpPr>
        <p:spPr/>
        <p:txBody>
          <a:bodyPr/>
          <a:lstStyle/>
          <a:p>
            <a:r>
              <a:rPr lang="nb-NO" dirty="0"/>
              <a:t>What </a:t>
            </a:r>
            <a:r>
              <a:rPr lang="nb-NO" dirty="0" err="1"/>
              <a:t>are</a:t>
            </a:r>
            <a:r>
              <a:rPr lang="nb-NO" dirty="0"/>
              <a:t> seed </a:t>
            </a:r>
            <a:r>
              <a:rPr lang="nb-NO" dirty="0" err="1"/>
              <a:t>laws</a:t>
            </a:r>
            <a:r>
              <a:rPr lang="nb-NO" dirty="0"/>
              <a:t>?</a:t>
            </a:r>
          </a:p>
        </p:txBody>
      </p:sp>
      <p:sp>
        <p:nvSpPr>
          <p:cNvPr id="3" name="Plassholder for innhold 2">
            <a:extLst>
              <a:ext uri="{FF2B5EF4-FFF2-40B4-BE49-F238E27FC236}">
                <a16:creationId xmlns:a16="http://schemas.microsoft.com/office/drawing/2014/main" id="{7B29210D-064C-4B31-8D5B-C559AFC7D694}"/>
              </a:ext>
            </a:extLst>
          </p:cNvPr>
          <p:cNvSpPr>
            <a:spLocks noGrp="1"/>
          </p:cNvSpPr>
          <p:nvPr>
            <p:ph idx="1"/>
          </p:nvPr>
        </p:nvSpPr>
        <p:spPr/>
        <p:txBody>
          <a:bodyPr/>
          <a:lstStyle/>
          <a:p>
            <a:r>
              <a:rPr lang="nb-NO" dirty="0"/>
              <a:t>Aim to </a:t>
            </a:r>
            <a:r>
              <a:rPr lang="nb-NO" dirty="0" err="1"/>
              <a:t>ensure</a:t>
            </a:r>
            <a:r>
              <a:rPr lang="nb-NO" dirty="0"/>
              <a:t> the </a:t>
            </a:r>
            <a:r>
              <a:rPr lang="nb-NO" dirty="0" err="1"/>
              <a:t>identity</a:t>
            </a:r>
            <a:r>
              <a:rPr lang="nb-NO" dirty="0"/>
              <a:t> and </a:t>
            </a:r>
            <a:r>
              <a:rPr lang="nb-NO" dirty="0" err="1"/>
              <a:t>quality</a:t>
            </a:r>
            <a:r>
              <a:rPr lang="nb-NO" dirty="0"/>
              <a:t> of plant </a:t>
            </a:r>
            <a:r>
              <a:rPr lang="nb-NO" dirty="0" err="1"/>
              <a:t>propagating</a:t>
            </a:r>
            <a:r>
              <a:rPr lang="nb-NO" dirty="0"/>
              <a:t> material, </a:t>
            </a:r>
            <a:r>
              <a:rPr lang="nb-NO" dirty="0" err="1"/>
              <a:t>regulating</a:t>
            </a:r>
            <a:r>
              <a:rPr lang="nb-NO" dirty="0"/>
              <a:t> </a:t>
            </a:r>
            <a:r>
              <a:rPr lang="nb-NO" dirty="0" err="1"/>
              <a:t>how</a:t>
            </a:r>
            <a:r>
              <a:rPr lang="nb-NO" dirty="0"/>
              <a:t> </a:t>
            </a:r>
            <a:r>
              <a:rPr lang="nb-NO" dirty="0" err="1"/>
              <a:t>they</a:t>
            </a:r>
            <a:r>
              <a:rPr lang="nb-NO" dirty="0"/>
              <a:t> </a:t>
            </a:r>
            <a:r>
              <a:rPr lang="nb-NO" dirty="0" err="1"/>
              <a:t>are</a:t>
            </a:r>
            <a:r>
              <a:rPr lang="nb-NO" dirty="0"/>
              <a:t> </a:t>
            </a:r>
            <a:r>
              <a:rPr lang="nb-NO" dirty="0" err="1"/>
              <a:t>produced</a:t>
            </a:r>
            <a:r>
              <a:rPr lang="nb-NO" dirty="0"/>
              <a:t>, used and </a:t>
            </a:r>
            <a:r>
              <a:rPr lang="nb-NO" dirty="0" err="1"/>
              <a:t>marketed</a:t>
            </a:r>
            <a:r>
              <a:rPr lang="nb-NO" dirty="0"/>
              <a:t>. </a:t>
            </a:r>
          </a:p>
          <a:p>
            <a:r>
              <a:rPr lang="nb-NO" dirty="0"/>
              <a:t>Not to be </a:t>
            </a:r>
            <a:r>
              <a:rPr lang="nb-NO" dirty="0" err="1"/>
              <a:t>confused</a:t>
            </a:r>
            <a:r>
              <a:rPr lang="nb-NO" dirty="0"/>
              <a:t> </a:t>
            </a:r>
            <a:r>
              <a:rPr lang="nb-NO" dirty="0" err="1"/>
              <a:t>with</a:t>
            </a:r>
            <a:r>
              <a:rPr lang="nb-NO" dirty="0"/>
              <a:t> </a:t>
            </a:r>
            <a:r>
              <a:rPr lang="nb-NO" dirty="0" err="1"/>
              <a:t>intellectual</a:t>
            </a:r>
            <a:r>
              <a:rPr lang="nb-NO" dirty="0"/>
              <a:t> </a:t>
            </a:r>
            <a:r>
              <a:rPr lang="nb-NO" dirty="0" err="1"/>
              <a:t>property</a:t>
            </a:r>
            <a:r>
              <a:rPr lang="nb-NO" dirty="0"/>
              <a:t> </a:t>
            </a:r>
            <a:r>
              <a:rPr lang="nb-NO" dirty="0" err="1"/>
              <a:t>laws</a:t>
            </a:r>
            <a:r>
              <a:rPr lang="nb-NO" dirty="0"/>
              <a:t> </a:t>
            </a:r>
            <a:r>
              <a:rPr lang="nb-NO" dirty="0" err="1"/>
              <a:t>granting</a:t>
            </a:r>
            <a:r>
              <a:rPr lang="nb-NO" dirty="0"/>
              <a:t> </a:t>
            </a:r>
            <a:r>
              <a:rPr lang="nb-NO" dirty="0" err="1"/>
              <a:t>ownership</a:t>
            </a:r>
            <a:r>
              <a:rPr lang="nb-NO" dirty="0"/>
              <a:t> </a:t>
            </a:r>
            <a:r>
              <a:rPr lang="nb-NO" dirty="0" err="1"/>
              <a:t>rights</a:t>
            </a:r>
            <a:r>
              <a:rPr lang="nb-NO" dirty="0"/>
              <a:t> over </a:t>
            </a:r>
            <a:r>
              <a:rPr lang="nb-NO" dirty="0" err="1"/>
              <a:t>new</a:t>
            </a:r>
            <a:r>
              <a:rPr lang="nb-NO" dirty="0"/>
              <a:t> plant </a:t>
            </a:r>
            <a:r>
              <a:rPr lang="nb-NO" dirty="0" err="1"/>
              <a:t>varities</a:t>
            </a:r>
            <a:r>
              <a:rPr lang="nb-NO" dirty="0"/>
              <a:t> and </a:t>
            </a:r>
            <a:r>
              <a:rPr lang="nb-NO" dirty="0" err="1"/>
              <a:t>aim</a:t>
            </a:r>
            <a:r>
              <a:rPr lang="nb-NO" dirty="0"/>
              <a:t> to </a:t>
            </a:r>
            <a:r>
              <a:rPr lang="nb-NO" dirty="0" err="1"/>
              <a:t>stimulate</a:t>
            </a:r>
            <a:r>
              <a:rPr lang="nb-NO" dirty="0"/>
              <a:t> </a:t>
            </a:r>
            <a:r>
              <a:rPr lang="nb-NO" dirty="0" err="1"/>
              <a:t>innovations</a:t>
            </a:r>
            <a:r>
              <a:rPr lang="nb-NO" dirty="0"/>
              <a:t>.</a:t>
            </a:r>
          </a:p>
          <a:p>
            <a:r>
              <a:rPr lang="nb-NO" dirty="0"/>
              <a:t>Legal support to </a:t>
            </a:r>
            <a:r>
              <a:rPr lang="nb-NO" dirty="0" err="1"/>
              <a:t>industrialisation</a:t>
            </a:r>
            <a:r>
              <a:rPr lang="nb-NO" dirty="0"/>
              <a:t> of </a:t>
            </a:r>
            <a:r>
              <a:rPr lang="nb-NO" dirty="0" err="1"/>
              <a:t>agriculture</a:t>
            </a:r>
            <a:r>
              <a:rPr lang="nb-NO" dirty="0"/>
              <a:t>.</a:t>
            </a:r>
          </a:p>
          <a:p>
            <a:r>
              <a:rPr lang="nb-NO" dirty="0" err="1"/>
              <a:t>Emerged</a:t>
            </a:r>
            <a:r>
              <a:rPr lang="nb-NO" dirty="0"/>
              <a:t> in </a:t>
            </a:r>
            <a:r>
              <a:rPr lang="nb-NO" dirty="0" err="1"/>
              <a:t>industrial</a:t>
            </a:r>
            <a:r>
              <a:rPr lang="nb-NO" dirty="0"/>
              <a:t> </a:t>
            </a:r>
            <a:r>
              <a:rPr lang="nb-NO" dirty="0" err="1"/>
              <a:t>countries</a:t>
            </a:r>
            <a:r>
              <a:rPr lang="nb-NO" dirty="0"/>
              <a:t> </a:t>
            </a:r>
            <a:r>
              <a:rPr lang="nb-NO" dirty="0" err="1"/>
              <a:t>but</a:t>
            </a:r>
            <a:r>
              <a:rPr lang="nb-NO" dirty="0"/>
              <a:t> has </a:t>
            </a:r>
            <a:r>
              <a:rPr lang="nb-NO" dirty="0" err="1"/>
              <a:t>spread</a:t>
            </a:r>
            <a:r>
              <a:rPr lang="nb-NO" dirty="0"/>
              <a:t> </a:t>
            </a:r>
            <a:r>
              <a:rPr lang="nb-NO" dirty="0" err="1"/>
              <a:t>also</a:t>
            </a:r>
            <a:r>
              <a:rPr lang="nb-NO" dirty="0"/>
              <a:t> to </a:t>
            </a:r>
            <a:r>
              <a:rPr lang="nb-NO" dirty="0" err="1"/>
              <a:t>developing</a:t>
            </a:r>
            <a:r>
              <a:rPr lang="nb-NO" dirty="0"/>
              <a:t> </a:t>
            </a:r>
            <a:r>
              <a:rPr lang="nb-NO" dirty="0" err="1"/>
              <a:t>countries</a:t>
            </a:r>
            <a:r>
              <a:rPr lang="nb-NO" dirty="0"/>
              <a:t>.</a:t>
            </a:r>
          </a:p>
          <a:p>
            <a:r>
              <a:rPr lang="nb-NO" u="sng" dirty="0" err="1"/>
              <a:t>But</a:t>
            </a:r>
            <a:r>
              <a:rPr lang="nb-NO" dirty="0"/>
              <a:t>, formal/</a:t>
            </a:r>
            <a:r>
              <a:rPr lang="nb-NO" dirty="0" err="1"/>
              <a:t>commercial</a:t>
            </a:r>
            <a:r>
              <a:rPr lang="nb-NO" dirty="0"/>
              <a:t> seed systems and </a:t>
            </a:r>
            <a:r>
              <a:rPr lang="nb-NO" dirty="0" err="1"/>
              <a:t>legislation</a:t>
            </a:r>
            <a:r>
              <a:rPr lang="nb-NO" dirty="0"/>
              <a:t> have never </a:t>
            </a:r>
            <a:r>
              <a:rPr lang="nb-NO" dirty="0" err="1"/>
              <a:t>been</a:t>
            </a:r>
            <a:r>
              <a:rPr lang="nb-NO" dirty="0"/>
              <a:t> </a:t>
            </a:r>
            <a:r>
              <a:rPr lang="nb-NO" dirty="0" err="1"/>
              <a:t>able</a:t>
            </a:r>
            <a:r>
              <a:rPr lang="nb-NO" dirty="0"/>
              <a:t> to </a:t>
            </a:r>
            <a:r>
              <a:rPr lang="nb-NO" dirty="0" err="1"/>
              <a:t>completely</a:t>
            </a:r>
            <a:r>
              <a:rPr lang="nb-NO" dirty="0"/>
              <a:t> </a:t>
            </a:r>
            <a:r>
              <a:rPr lang="nb-NO" dirty="0" err="1"/>
              <a:t>replace</a:t>
            </a:r>
            <a:r>
              <a:rPr lang="nb-NO" dirty="0"/>
              <a:t> </a:t>
            </a:r>
            <a:r>
              <a:rPr lang="nb-NO" dirty="0" err="1"/>
              <a:t>farmer’s</a:t>
            </a:r>
            <a:r>
              <a:rPr lang="nb-NO" dirty="0"/>
              <a:t> seed systems.</a:t>
            </a:r>
          </a:p>
        </p:txBody>
      </p:sp>
    </p:spTree>
    <p:extLst>
      <p:ext uri="{BB962C8B-B14F-4D97-AF65-F5344CB8AC3E}">
        <p14:creationId xmlns:p14="http://schemas.microsoft.com/office/powerpoint/2010/main" val="35004541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D2169AE-3E1D-4FBB-BC93-C191920BECB5}"/>
              </a:ext>
            </a:extLst>
          </p:cNvPr>
          <p:cNvSpPr>
            <a:spLocks noGrp="1"/>
          </p:cNvSpPr>
          <p:nvPr>
            <p:ph type="title"/>
          </p:nvPr>
        </p:nvSpPr>
        <p:spPr/>
        <p:txBody>
          <a:bodyPr/>
          <a:lstStyle/>
          <a:p>
            <a:r>
              <a:rPr lang="da" b="1" dirty="0">
                <a:solidFill>
                  <a:srgbClr val="2B376E"/>
                </a:solidFill>
                <a:latin typeface="Calibri" panose="020F0502020204030204" pitchFamily="34" charset="0"/>
                <a:cs typeface="Calibri" panose="020F0502020204030204" pitchFamily="34" charset="0"/>
              </a:rPr>
              <a:t>What is the problem?</a:t>
            </a:r>
            <a:endParaRPr lang="nb-NO" dirty="0"/>
          </a:p>
        </p:txBody>
      </p:sp>
      <p:sp>
        <p:nvSpPr>
          <p:cNvPr id="3" name="Plassholder for innhold 2">
            <a:extLst>
              <a:ext uri="{FF2B5EF4-FFF2-40B4-BE49-F238E27FC236}">
                <a16:creationId xmlns:a16="http://schemas.microsoft.com/office/drawing/2014/main" id="{6CB38BA9-C967-4632-8684-3AED21DB4882}"/>
              </a:ext>
            </a:extLst>
          </p:cNvPr>
          <p:cNvSpPr>
            <a:spLocks noGrp="1"/>
          </p:cNvSpPr>
          <p:nvPr>
            <p:ph sz="half" idx="1"/>
          </p:nvPr>
        </p:nvSpPr>
        <p:spPr>
          <a:xfrm>
            <a:off x="838200" y="1825625"/>
            <a:ext cx="10515600" cy="3878889"/>
          </a:xfrm>
        </p:spPr>
        <p:txBody>
          <a:bodyPr>
            <a:normAutofit fontScale="92500" lnSpcReduction="20000"/>
          </a:bodyPr>
          <a:lstStyle/>
          <a:p>
            <a:pPr marL="0" indent="0">
              <a:buNone/>
            </a:pPr>
            <a:r>
              <a:rPr lang="en-US" b="1" dirty="0">
                <a:solidFill>
                  <a:schemeClr val="accent1">
                    <a:lumMod val="50000"/>
                  </a:schemeClr>
                </a:solidFill>
              </a:rPr>
              <a:t>Conflicting interests and legislation.</a:t>
            </a:r>
          </a:p>
          <a:p>
            <a:r>
              <a:rPr lang="en-US" dirty="0">
                <a:solidFill>
                  <a:schemeClr val="accent1">
                    <a:lumMod val="50000"/>
                  </a:schemeClr>
                </a:solidFill>
              </a:rPr>
              <a:t>Industrialization of agriculture with major economic interests, harmonization, high-yielding varieties subject to IPR and seed legislation with DUS requirements</a:t>
            </a:r>
          </a:p>
          <a:p>
            <a:pPr marL="0" indent="0">
              <a:buNone/>
            </a:pPr>
            <a:r>
              <a:rPr lang="en-US" u="sng" dirty="0">
                <a:solidFill>
                  <a:schemeClr val="accent1">
                    <a:lumMod val="50000"/>
                  </a:schemeClr>
                </a:solidFill>
              </a:rPr>
              <a:t>versus</a:t>
            </a:r>
          </a:p>
          <a:p>
            <a:r>
              <a:rPr lang="en-US" dirty="0">
                <a:solidFill>
                  <a:schemeClr val="accent1">
                    <a:lumMod val="50000"/>
                  </a:schemeClr>
                </a:solidFill>
              </a:rPr>
              <a:t>Protecting the diversity of plant genetic resources to ensure long-term food security (CBD, Plant Treaty) and Farmers’ Rights (Plant Treaty and UN Declaration). </a:t>
            </a:r>
          </a:p>
          <a:p>
            <a:r>
              <a:rPr lang="en-US" dirty="0">
                <a:solidFill>
                  <a:schemeClr val="accent1">
                    <a:lumMod val="50000"/>
                  </a:schemeClr>
                </a:solidFill>
              </a:rPr>
              <a:t>Rural development.</a:t>
            </a:r>
          </a:p>
          <a:p>
            <a:r>
              <a:rPr lang="en-US" dirty="0">
                <a:solidFill>
                  <a:schemeClr val="accent1">
                    <a:lumMod val="50000"/>
                  </a:schemeClr>
                </a:solidFill>
              </a:rPr>
              <a:t>Plant genetic resources are in severe decline exacerbated  by climate change. </a:t>
            </a:r>
            <a:endParaRPr lang="nb-NO" dirty="0">
              <a:solidFill>
                <a:schemeClr val="accent1">
                  <a:lumMod val="50000"/>
                </a:schemeClr>
              </a:solidFill>
            </a:endParaRPr>
          </a:p>
        </p:txBody>
      </p:sp>
    </p:spTree>
    <p:extLst>
      <p:ext uri="{BB962C8B-B14F-4D97-AF65-F5344CB8AC3E}">
        <p14:creationId xmlns:p14="http://schemas.microsoft.com/office/powerpoint/2010/main" val="2681197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B9438A94-A999-4A81-901F-E6951D5DEAD2}"/>
              </a:ext>
            </a:extLst>
          </p:cNvPr>
          <p:cNvSpPr>
            <a:spLocks noGrp="1"/>
          </p:cNvSpPr>
          <p:nvPr>
            <p:ph type="title"/>
          </p:nvPr>
        </p:nvSpPr>
        <p:spPr/>
        <p:txBody>
          <a:bodyPr/>
          <a:lstStyle/>
          <a:p>
            <a:r>
              <a:rPr lang="nb-NO" dirty="0" err="1"/>
              <a:t>Economic</a:t>
            </a:r>
            <a:r>
              <a:rPr lang="nb-NO" dirty="0"/>
              <a:t> </a:t>
            </a:r>
            <a:r>
              <a:rPr lang="nb-NO" dirty="0" err="1"/>
              <a:t>significance</a:t>
            </a:r>
            <a:r>
              <a:rPr lang="nb-NO" dirty="0"/>
              <a:t> of </a:t>
            </a:r>
            <a:r>
              <a:rPr lang="nb-NO" dirty="0" err="1"/>
              <a:t>seeds</a:t>
            </a:r>
            <a:r>
              <a:rPr lang="nb-NO" dirty="0"/>
              <a:t> in the EU</a:t>
            </a:r>
          </a:p>
        </p:txBody>
      </p:sp>
      <p:sp>
        <p:nvSpPr>
          <p:cNvPr id="3" name="Plassholder for innhold 2">
            <a:extLst>
              <a:ext uri="{FF2B5EF4-FFF2-40B4-BE49-F238E27FC236}">
                <a16:creationId xmlns:a16="http://schemas.microsoft.com/office/drawing/2014/main" id="{5ACCD9B9-023E-4439-84FB-314DE228C03A}"/>
              </a:ext>
            </a:extLst>
          </p:cNvPr>
          <p:cNvSpPr>
            <a:spLocks noGrp="1"/>
          </p:cNvSpPr>
          <p:nvPr>
            <p:ph idx="1"/>
          </p:nvPr>
        </p:nvSpPr>
        <p:spPr/>
        <p:txBody>
          <a:bodyPr>
            <a:normAutofit lnSpcReduction="10000"/>
          </a:bodyPr>
          <a:lstStyle/>
          <a:p>
            <a:r>
              <a:rPr lang="en-US" dirty="0"/>
              <a:t>The EU commercial seed market has a value of approx. EUR 6.8 billion, representing more than 20% of the total worldwide market for commercial seed. </a:t>
            </a:r>
          </a:p>
          <a:p>
            <a:r>
              <a:rPr lang="en-US" dirty="0"/>
              <a:t>EU the largest exporter of seeds with a value of EUR 4.4 billion which is more than 60% of the worldwide export. </a:t>
            </a:r>
          </a:p>
          <a:p>
            <a:r>
              <a:rPr lang="en-US" dirty="0"/>
              <a:t>Highly concentrated seed sector - the largest 10 companies represent nearly 67% of the global seed market. </a:t>
            </a:r>
          </a:p>
          <a:p>
            <a:r>
              <a:rPr lang="en-US" dirty="0"/>
              <a:t>But SME and micro-enterprises play a crucial role in the internal market, notably in niche markets such as organic crops.  </a:t>
            </a:r>
          </a:p>
          <a:p>
            <a:pPr marL="0" indent="0">
              <a:buNone/>
            </a:pPr>
            <a:r>
              <a:rPr lang="en-US" i="1" dirty="0"/>
              <a:t>Source: EU Commission </a:t>
            </a:r>
            <a:endParaRPr lang="nb-NO" i="1" dirty="0"/>
          </a:p>
        </p:txBody>
      </p:sp>
    </p:spTree>
    <p:extLst>
      <p:ext uri="{BB962C8B-B14F-4D97-AF65-F5344CB8AC3E}">
        <p14:creationId xmlns:p14="http://schemas.microsoft.com/office/powerpoint/2010/main" val="3311347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55EE210-03F4-4E72-8ABA-67D72E3EB997}"/>
              </a:ext>
            </a:extLst>
          </p:cNvPr>
          <p:cNvSpPr>
            <a:spLocks noGrp="1"/>
          </p:cNvSpPr>
          <p:nvPr>
            <p:ph type="title"/>
          </p:nvPr>
        </p:nvSpPr>
        <p:spPr/>
        <p:txBody>
          <a:bodyPr/>
          <a:lstStyle/>
          <a:p>
            <a:r>
              <a:rPr lang="nb-NO" dirty="0">
                <a:solidFill>
                  <a:schemeClr val="accent1">
                    <a:lumMod val="50000"/>
                  </a:schemeClr>
                </a:solidFill>
              </a:rPr>
              <a:t>What is the EU seed </a:t>
            </a:r>
            <a:r>
              <a:rPr lang="nb-NO" dirty="0" err="1">
                <a:solidFill>
                  <a:schemeClr val="accent1">
                    <a:lumMod val="50000"/>
                  </a:schemeClr>
                </a:solidFill>
              </a:rPr>
              <a:t>legislation</a:t>
            </a:r>
            <a:r>
              <a:rPr lang="nb-NO" dirty="0">
                <a:solidFill>
                  <a:schemeClr val="accent1">
                    <a:lumMod val="50000"/>
                  </a:schemeClr>
                </a:solidFill>
              </a:rPr>
              <a:t> </a:t>
            </a:r>
            <a:r>
              <a:rPr lang="nb-NO" dirty="0" err="1">
                <a:solidFill>
                  <a:schemeClr val="accent1">
                    <a:lumMod val="50000"/>
                  </a:schemeClr>
                </a:solidFill>
              </a:rPr>
              <a:t>about</a:t>
            </a:r>
            <a:r>
              <a:rPr lang="nb-NO" dirty="0">
                <a:solidFill>
                  <a:schemeClr val="accent1">
                    <a:lumMod val="50000"/>
                  </a:schemeClr>
                </a:solidFill>
              </a:rPr>
              <a:t>?</a:t>
            </a:r>
          </a:p>
        </p:txBody>
      </p:sp>
      <p:sp>
        <p:nvSpPr>
          <p:cNvPr id="3" name="Plassholder for innhold 2">
            <a:extLst>
              <a:ext uri="{FF2B5EF4-FFF2-40B4-BE49-F238E27FC236}">
                <a16:creationId xmlns:a16="http://schemas.microsoft.com/office/drawing/2014/main" id="{376394B3-CF05-40E1-A3DF-DE54C9B6A7ED}"/>
              </a:ext>
            </a:extLst>
          </p:cNvPr>
          <p:cNvSpPr>
            <a:spLocks noGrp="1"/>
          </p:cNvSpPr>
          <p:nvPr>
            <p:ph idx="1"/>
          </p:nvPr>
        </p:nvSpPr>
        <p:spPr/>
        <p:txBody>
          <a:bodyPr>
            <a:normAutofit fontScale="92500"/>
          </a:bodyPr>
          <a:lstStyle/>
          <a:p>
            <a:r>
              <a:rPr lang="en-US" dirty="0">
                <a:solidFill>
                  <a:schemeClr val="accent1">
                    <a:lumMod val="50000"/>
                  </a:schemeClr>
                </a:solidFill>
              </a:rPr>
              <a:t>Regulates how seeds are produced, used and marketed to ensure its identity and quality.</a:t>
            </a:r>
          </a:p>
          <a:p>
            <a:r>
              <a:rPr lang="en-US" dirty="0">
                <a:solidFill>
                  <a:schemeClr val="accent1">
                    <a:lumMod val="50000"/>
                  </a:schemeClr>
                </a:solidFill>
              </a:rPr>
              <a:t>Developed gradually after World War II to support modernization and industrialization.</a:t>
            </a:r>
          </a:p>
          <a:p>
            <a:r>
              <a:rPr lang="en-US" dirty="0">
                <a:solidFill>
                  <a:schemeClr val="accent1">
                    <a:lumMod val="50000"/>
                  </a:schemeClr>
                </a:solidFill>
              </a:rPr>
              <a:t>Responsibility for breeding and seed production was transferred from farmers to professional plant breeders - farmers became consumers of seeds.</a:t>
            </a:r>
          </a:p>
          <a:p>
            <a:r>
              <a:rPr lang="en-US" dirty="0">
                <a:solidFill>
                  <a:schemeClr val="accent1">
                    <a:lumMod val="50000"/>
                  </a:schemeClr>
                </a:solidFill>
              </a:rPr>
              <a:t>Complex legislation: A horizontal directive (establishment of a common catalog of goods) and 11 vertical ones (on specific crop types).</a:t>
            </a:r>
          </a:p>
          <a:p>
            <a:r>
              <a:rPr lang="en-US" dirty="0">
                <a:solidFill>
                  <a:schemeClr val="accent1">
                    <a:lumMod val="50000"/>
                  </a:schemeClr>
                </a:solidFill>
              </a:rPr>
              <a:t>Key requirements: Registration of varieties and certification of seed lots. </a:t>
            </a:r>
            <a:endParaRPr lang="nb-NO" dirty="0">
              <a:solidFill>
                <a:schemeClr val="accent1">
                  <a:lumMod val="50000"/>
                </a:schemeClr>
              </a:solidFill>
            </a:endParaRPr>
          </a:p>
        </p:txBody>
      </p:sp>
    </p:spTree>
    <p:extLst>
      <p:ext uri="{BB962C8B-B14F-4D97-AF65-F5344CB8AC3E}">
        <p14:creationId xmlns:p14="http://schemas.microsoft.com/office/powerpoint/2010/main" val="2762491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B9F721E6-1706-4A5B-A591-4D1966E30ADE}"/>
              </a:ext>
            </a:extLst>
          </p:cNvPr>
          <p:cNvSpPr>
            <a:spLocks noGrp="1"/>
          </p:cNvSpPr>
          <p:nvPr>
            <p:ph type="title"/>
          </p:nvPr>
        </p:nvSpPr>
        <p:spPr/>
        <p:txBody>
          <a:bodyPr/>
          <a:lstStyle/>
          <a:p>
            <a:r>
              <a:rPr lang="en-US" dirty="0">
                <a:solidFill>
                  <a:schemeClr val="accent1">
                    <a:lumMod val="50000"/>
                  </a:schemeClr>
                </a:solidFill>
              </a:rPr>
              <a:t>What is the EU seed legislation about? (2)</a:t>
            </a:r>
            <a:endParaRPr lang="nb-NO" dirty="0">
              <a:solidFill>
                <a:schemeClr val="accent1">
                  <a:lumMod val="50000"/>
                </a:schemeClr>
              </a:solidFill>
            </a:endParaRPr>
          </a:p>
        </p:txBody>
      </p:sp>
      <p:sp>
        <p:nvSpPr>
          <p:cNvPr id="3" name="Plassholder for innhold 2">
            <a:extLst>
              <a:ext uri="{FF2B5EF4-FFF2-40B4-BE49-F238E27FC236}">
                <a16:creationId xmlns:a16="http://schemas.microsoft.com/office/drawing/2014/main" id="{BE8A21CD-C0EB-4E30-BACA-5C7D67CED082}"/>
              </a:ext>
            </a:extLst>
          </p:cNvPr>
          <p:cNvSpPr>
            <a:spLocks noGrp="1"/>
          </p:cNvSpPr>
          <p:nvPr>
            <p:ph idx="1"/>
          </p:nvPr>
        </p:nvSpPr>
        <p:spPr/>
        <p:txBody>
          <a:bodyPr>
            <a:normAutofit fontScale="92500"/>
          </a:bodyPr>
          <a:lstStyle/>
          <a:p>
            <a:r>
              <a:rPr lang="en-US" dirty="0">
                <a:solidFill>
                  <a:schemeClr val="accent1">
                    <a:lumMod val="50000"/>
                  </a:schemeClr>
                </a:solidFill>
              </a:rPr>
              <a:t>To be registered, a variety must be distinct, uniform and stable (DUS) and of satisfactory value for cultivation and use (VCU).</a:t>
            </a:r>
          </a:p>
          <a:p>
            <a:r>
              <a:rPr lang="en-US" dirty="0">
                <a:solidFill>
                  <a:schemeClr val="accent1">
                    <a:lumMod val="50000"/>
                  </a:schemeClr>
                </a:solidFill>
              </a:rPr>
              <a:t>Certification must ensure e.g. identity, purity, germination capacity and no plant disease.</a:t>
            </a:r>
          </a:p>
          <a:p>
            <a:r>
              <a:rPr lang="en-US" dirty="0">
                <a:solidFill>
                  <a:schemeClr val="accent1">
                    <a:lumMod val="50000"/>
                  </a:schemeClr>
                </a:solidFill>
              </a:rPr>
              <a:t>In addition, requirements for packaging, sampling, sealing and marketing.</a:t>
            </a:r>
          </a:p>
          <a:p>
            <a:r>
              <a:rPr lang="en-US" dirty="0">
                <a:solidFill>
                  <a:schemeClr val="accent1">
                    <a:lumMod val="50000"/>
                  </a:schemeClr>
                </a:solidFill>
              </a:rPr>
              <a:t>High cost of meeting the requirements - the system favors large market players.</a:t>
            </a:r>
          </a:p>
          <a:p>
            <a:r>
              <a:rPr lang="en-US" dirty="0">
                <a:solidFill>
                  <a:schemeClr val="accent1">
                    <a:lumMod val="50000"/>
                  </a:schemeClr>
                </a:solidFill>
              </a:rPr>
              <a:t>To what extent are the rules complied with? Not known, but most likely a lot of "informal" development and exchange of seeds takes place under  the radar </a:t>
            </a:r>
            <a:r>
              <a:rPr lang="da-DK" dirty="0">
                <a:solidFill>
                  <a:schemeClr val="accent1">
                    <a:lumMod val="50000"/>
                  </a:schemeClr>
                </a:solidFill>
              </a:rPr>
              <a:t>. </a:t>
            </a:r>
            <a:endParaRPr lang="nb-NO" dirty="0">
              <a:solidFill>
                <a:schemeClr val="accent1">
                  <a:lumMod val="50000"/>
                </a:schemeClr>
              </a:solidFill>
            </a:endParaRPr>
          </a:p>
        </p:txBody>
      </p:sp>
    </p:spTree>
    <p:extLst>
      <p:ext uri="{BB962C8B-B14F-4D97-AF65-F5344CB8AC3E}">
        <p14:creationId xmlns:p14="http://schemas.microsoft.com/office/powerpoint/2010/main" val="574988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131B10F6-69EB-4A5C-A81B-1B4A84E77335}"/>
              </a:ext>
            </a:extLst>
          </p:cNvPr>
          <p:cNvSpPr>
            <a:spLocks noGrp="1"/>
          </p:cNvSpPr>
          <p:nvPr>
            <p:ph type="title"/>
          </p:nvPr>
        </p:nvSpPr>
        <p:spPr/>
        <p:txBody>
          <a:bodyPr/>
          <a:lstStyle/>
          <a:p>
            <a:r>
              <a:rPr lang="nb-NO" dirty="0" err="1"/>
              <a:t>Derogation</a:t>
            </a:r>
            <a:r>
              <a:rPr lang="nb-NO" dirty="0"/>
              <a:t> regime </a:t>
            </a:r>
          </a:p>
        </p:txBody>
      </p:sp>
      <p:sp>
        <p:nvSpPr>
          <p:cNvPr id="3" name="Plassholder for innhold 2">
            <a:extLst>
              <a:ext uri="{FF2B5EF4-FFF2-40B4-BE49-F238E27FC236}">
                <a16:creationId xmlns:a16="http://schemas.microsoft.com/office/drawing/2014/main" id="{3E3EC0AD-EAD2-4F58-AA88-69246F413D7F}"/>
              </a:ext>
            </a:extLst>
          </p:cNvPr>
          <p:cNvSpPr>
            <a:spLocks noGrp="1"/>
          </p:cNvSpPr>
          <p:nvPr>
            <p:ph idx="1"/>
          </p:nvPr>
        </p:nvSpPr>
        <p:spPr/>
        <p:txBody>
          <a:bodyPr>
            <a:normAutofit fontScale="92500" lnSpcReduction="20000"/>
          </a:bodyPr>
          <a:lstStyle/>
          <a:p>
            <a:r>
              <a:rPr lang="en-US" dirty="0"/>
              <a:t>Adopted in 2008 to protect </a:t>
            </a:r>
            <a:r>
              <a:rPr lang="en-US" dirty="0" err="1"/>
              <a:t>agro</a:t>
            </a:r>
            <a:r>
              <a:rPr lang="en-US" dirty="0"/>
              <a:t>-biodiversity and local conservation species.</a:t>
            </a:r>
          </a:p>
          <a:p>
            <a:r>
              <a:rPr lang="en-US" dirty="0"/>
              <a:t>Exceptions to the DUS requirements by allowing the marketing of seeds in relation to in situ conservation and sustainable use of plant genetic resources.</a:t>
            </a:r>
          </a:p>
          <a:p>
            <a:r>
              <a:rPr lang="en-US" dirty="0"/>
              <a:t>The derogation regime has been criticized for not going far enough:</a:t>
            </a:r>
          </a:p>
          <a:p>
            <a:pPr>
              <a:buFontTx/>
              <a:buChar char="-"/>
            </a:pPr>
            <a:r>
              <a:rPr lang="en-US" dirty="0"/>
              <a:t>The exceptions only apply to certain types of crops,</a:t>
            </a:r>
          </a:p>
          <a:p>
            <a:pPr>
              <a:buFontTx/>
              <a:buChar char="-"/>
            </a:pPr>
            <a:r>
              <a:rPr lang="en-US" dirty="0"/>
              <a:t>The exchange and sale of seeds among farmers is still prohibited,</a:t>
            </a:r>
          </a:p>
          <a:p>
            <a:pPr>
              <a:buFontTx/>
              <a:buChar char="-"/>
            </a:pPr>
            <a:r>
              <a:rPr lang="en-US" dirty="0"/>
              <a:t>Continued DUS requirements, which prevent many conservation varieties from being placed on the market,</a:t>
            </a:r>
          </a:p>
          <a:p>
            <a:pPr>
              <a:buFontTx/>
              <a:buChar char="-"/>
            </a:pPr>
            <a:r>
              <a:rPr lang="en-US" dirty="0"/>
              <a:t>Production and marketing of conservation varieties are generally geographically limited to the areas of origin. Limitation in quantity. </a:t>
            </a:r>
            <a:endParaRPr lang="nb-NO" dirty="0"/>
          </a:p>
          <a:p>
            <a:endParaRPr lang="nb-NO" dirty="0"/>
          </a:p>
        </p:txBody>
      </p:sp>
    </p:spTree>
    <p:extLst>
      <p:ext uri="{BB962C8B-B14F-4D97-AF65-F5344CB8AC3E}">
        <p14:creationId xmlns:p14="http://schemas.microsoft.com/office/powerpoint/2010/main" val="2502304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1AD333B-D3E9-4A58-AD2F-1A2F9F9ADBEB}"/>
              </a:ext>
            </a:extLst>
          </p:cNvPr>
          <p:cNvSpPr>
            <a:spLocks noGrp="1"/>
          </p:cNvSpPr>
          <p:nvPr>
            <p:ph type="title"/>
          </p:nvPr>
        </p:nvSpPr>
        <p:spPr/>
        <p:txBody>
          <a:bodyPr/>
          <a:lstStyle/>
          <a:p>
            <a:r>
              <a:rPr lang="nb-NO" dirty="0" err="1"/>
              <a:t>Kokopelli</a:t>
            </a:r>
            <a:r>
              <a:rPr lang="nb-NO" dirty="0"/>
              <a:t> case, 2012.</a:t>
            </a:r>
          </a:p>
        </p:txBody>
      </p:sp>
      <p:sp>
        <p:nvSpPr>
          <p:cNvPr id="3" name="Plassholder for innhold 2">
            <a:extLst>
              <a:ext uri="{FF2B5EF4-FFF2-40B4-BE49-F238E27FC236}">
                <a16:creationId xmlns:a16="http://schemas.microsoft.com/office/drawing/2014/main" id="{AAD3D894-F51B-4EB2-8F07-4D154031EEF1}"/>
              </a:ext>
            </a:extLst>
          </p:cNvPr>
          <p:cNvSpPr>
            <a:spLocks noGrp="1"/>
          </p:cNvSpPr>
          <p:nvPr>
            <p:ph idx="1"/>
          </p:nvPr>
        </p:nvSpPr>
        <p:spPr/>
        <p:txBody>
          <a:bodyPr>
            <a:noAutofit/>
          </a:bodyPr>
          <a:lstStyle/>
          <a:p>
            <a:r>
              <a:rPr lang="en-US" sz="2000" u="sng" dirty="0" err="1"/>
              <a:t>Kokopelli</a:t>
            </a:r>
            <a:r>
              <a:rPr lang="en-US" sz="2000" dirty="0"/>
              <a:t>, a French non-profit company that sells traditional, organic vegetable and flower varieties that are not certified.</a:t>
            </a:r>
          </a:p>
          <a:p>
            <a:r>
              <a:rPr lang="en-US" sz="2000" dirty="0"/>
              <a:t>Commercial seed company (</a:t>
            </a:r>
            <a:r>
              <a:rPr lang="en-US" sz="2000" dirty="0" err="1"/>
              <a:t>Baumaux</a:t>
            </a:r>
            <a:r>
              <a:rPr lang="en-US" sz="2000" dirty="0"/>
              <a:t>) sued </a:t>
            </a:r>
            <a:r>
              <a:rPr lang="en-US" sz="2000" dirty="0" err="1"/>
              <a:t>Kokopelli</a:t>
            </a:r>
            <a:r>
              <a:rPr lang="en-US" sz="2000" dirty="0"/>
              <a:t> claiming a halt to the sale. The case was referred to the European Court of Justice.</a:t>
            </a:r>
          </a:p>
          <a:p>
            <a:r>
              <a:rPr lang="en-US" sz="2000" dirty="0"/>
              <a:t>The Advocate General of the European Court of Justice advocated in favor of </a:t>
            </a:r>
            <a:r>
              <a:rPr lang="en-US" sz="2000" dirty="0" err="1"/>
              <a:t>Kokopelli</a:t>
            </a:r>
            <a:r>
              <a:rPr lang="en-US" sz="2000" dirty="0"/>
              <a:t> claiming the seed regulation is contrary to </a:t>
            </a:r>
          </a:p>
          <a:p>
            <a:pPr>
              <a:buFontTx/>
              <a:buChar char="-"/>
            </a:pPr>
            <a:r>
              <a:rPr lang="en-US" sz="2000" dirty="0"/>
              <a:t>EU principles on freedom of trade, proportionality, equality and the free movement of goods,</a:t>
            </a:r>
          </a:p>
          <a:p>
            <a:pPr>
              <a:buFontTx/>
              <a:buChar char="-"/>
            </a:pPr>
            <a:r>
              <a:rPr lang="en-US" sz="2000" dirty="0"/>
              <a:t>FAO Plant Treaty (in relation to protecting agrobiodiversity and Farmers’ Rights).</a:t>
            </a:r>
          </a:p>
          <a:p>
            <a:r>
              <a:rPr lang="en-US" sz="2000" dirty="0"/>
              <a:t>The European Court of Justice upheld </a:t>
            </a:r>
            <a:r>
              <a:rPr lang="en-US" sz="2000" dirty="0" err="1"/>
              <a:t>Baumaux’s</a:t>
            </a:r>
            <a:r>
              <a:rPr lang="en-US" sz="2000" dirty="0"/>
              <a:t> claim. No violation of the </a:t>
            </a:r>
            <a:r>
              <a:rPr lang="en-US" sz="2000" dirty="0" err="1"/>
              <a:t>the</a:t>
            </a:r>
            <a:r>
              <a:rPr lang="en-US" sz="2000" dirty="0"/>
              <a:t> Plant Treaty. No violation of Farmers’ Rights. The Treaty provisions deemed too vague and qualified vague to support rights! </a:t>
            </a:r>
            <a:endParaRPr lang="nb-NO" sz="2000" dirty="0"/>
          </a:p>
        </p:txBody>
      </p:sp>
    </p:spTree>
    <p:extLst>
      <p:ext uri="{BB962C8B-B14F-4D97-AF65-F5344CB8AC3E}">
        <p14:creationId xmlns:p14="http://schemas.microsoft.com/office/powerpoint/2010/main" val="15291658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0E191C37-E5CD-4448-9DF8-E08F13000912}"/>
              </a:ext>
            </a:extLst>
          </p:cNvPr>
          <p:cNvSpPr>
            <a:spLocks noGrp="1"/>
          </p:cNvSpPr>
          <p:nvPr>
            <p:ph type="title"/>
          </p:nvPr>
        </p:nvSpPr>
        <p:spPr/>
        <p:txBody>
          <a:bodyPr/>
          <a:lstStyle/>
          <a:p>
            <a:r>
              <a:rPr lang="nb-NO" dirty="0"/>
              <a:t>First </a:t>
            </a:r>
            <a:r>
              <a:rPr lang="nb-NO" dirty="0" err="1"/>
              <a:t>attempt</a:t>
            </a:r>
            <a:r>
              <a:rPr lang="nb-NO" dirty="0"/>
              <a:t> to </a:t>
            </a:r>
            <a:r>
              <a:rPr lang="nb-NO" dirty="0" err="1"/>
              <a:t>revise</a:t>
            </a:r>
            <a:r>
              <a:rPr lang="nb-NO" dirty="0"/>
              <a:t> EU seed </a:t>
            </a:r>
            <a:r>
              <a:rPr lang="nb-NO" dirty="0" err="1"/>
              <a:t>legislation</a:t>
            </a:r>
            <a:r>
              <a:rPr lang="nb-NO" dirty="0"/>
              <a:t> </a:t>
            </a:r>
          </a:p>
        </p:txBody>
      </p:sp>
      <p:sp>
        <p:nvSpPr>
          <p:cNvPr id="3" name="Plassholder for innhold 2">
            <a:extLst>
              <a:ext uri="{FF2B5EF4-FFF2-40B4-BE49-F238E27FC236}">
                <a16:creationId xmlns:a16="http://schemas.microsoft.com/office/drawing/2014/main" id="{BDE04A2D-F22E-482C-B4B7-3E7D7BF7C670}"/>
              </a:ext>
            </a:extLst>
          </p:cNvPr>
          <p:cNvSpPr>
            <a:spLocks noGrp="1"/>
          </p:cNvSpPr>
          <p:nvPr>
            <p:ph idx="1"/>
          </p:nvPr>
        </p:nvSpPr>
        <p:spPr/>
        <p:txBody>
          <a:bodyPr>
            <a:normAutofit/>
          </a:bodyPr>
          <a:lstStyle/>
          <a:p>
            <a:pPr marL="0" indent="0">
              <a:buNone/>
            </a:pPr>
            <a:r>
              <a:rPr lang="en-US" dirty="0"/>
              <a:t>2013: The EU Commission presents a proposal for «the Plant Reproductive Material Law» to replace existing seed legislation.</a:t>
            </a:r>
          </a:p>
          <a:p>
            <a:pPr marL="0" indent="0">
              <a:buNone/>
            </a:pPr>
            <a:r>
              <a:rPr lang="en-US" dirty="0"/>
              <a:t>Justification: Efficiency, consistency, less burden on operators and citizens and better protection of </a:t>
            </a:r>
            <a:r>
              <a:rPr lang="en-US" dirty="0" err="1"/>
              <a:t>agro</a:t>
            </a:r>
            <a:r>
              <a:rPr lang="en-US" dirty="0"/>
              <a:t>-biodiversity. Broader exceptions to DUS criteria for conservation varieties.</a:t>
            </a:r>
          </a:p>
          <a:p>
            <a:pPr marL="0" indent="0">
              <a:buNone/>
            </a:pPr>
            <a:r>
              <a:rPr lang="en-US" dirty="0"/>
              <a:t>2014: The European Parliament rejects the proposal in its entirety.</a:t>
            </a:r>
          </a:p>
          <a:p>
            <a:pPr marL="0" indent="0">
              <a:buNone/>
            </a:pPr>
            <a:r>
              <a:rPr lang="en-US" dirty="0"/>
              <a:t>2015: EU Commission withdraws proposal. </a:t>
            </a:r>
            <a:endParaRPr lang="nb-NO" dirty="0"/>
          </a:p>
        </p:txBody>
      </p:sp>
    </p:spTree>
    <p:extLst>
      <p:ext uri="{BB962C8B-B14F-4D97-AF65-F5344CB8AC3E}">
        <p14:creationId xmlns:p14="http://schemas.microsoft.com/office/powerpoint/2010/main" val="24840377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8BC85BA9-CF4F-4DAD-ADA2-C8F24CFEDBB3}"/>
              </a:ext>
            </a:extLst>
          </p:cNvPr>
          <p:cNvSpPr>
            <a:spLocks noGrp="1"/>
          </p:cNvSpPr>
          <p:nvPr>
            <p:ph type="title"/>
          </p:nvPr>
        </p:nvSpPr>
        <p:spPr/>
        <p:txBody>
          <a:bodyPr/>
          <a:lstStyle/>
          <a:p>
            <a:r>
              <a:rPr lang="nb-NO" dirty="0" err="1"/>
              <a:t>Why</a:t>
            </a:r>
            <a:r>
              <a:rPr lang="nb-NO" dirty="0"/>
              <a:t> </a:t>
            </a:r>
            <a:r>
              <a:rPr lang="nb-NO" dirty="0" err="1"/>
              <a:t>did</a:t>
            </a:r>
            <a:r>
              <a:rPr lang="nb-NO" dirty="0"/>
              <a:t> the European Parliament </a:t>
            </a:r>
            <a:r>
              <a:rPr lang="nb-NO" dirty="0" err="1"/>
              <a:t>reject</a:t>
            </a:r>
            <a:r>
              <a:rPr lang="nb-NO" dirty="0"/>
              <a:t> the </a:t>
            </a:r>
            <a:r>
              <a:rPr lang="nb-NO" dirty="0" err="1"/>
              <a:t>proposal</a:t>
            </a:r>
            <a:r>
              <a:rPr lang="nb-NO" dirty="0"/>
              <a:t> for a </a:t>
            </a:r>
            <a:r>
              <a:rPr lang="nb-NO" dirty="0" err="1"/>
              <a:t>revised</a:t>
            </a:r>
            <a:r>
              <a:rPr lang="nb-NO" dirty="0"/>
              <a:t> seed regime?</a:t>
            </a:r>
          </a:p>
        </p:txBody>
      </p:sp>
      <p:sp>
        <p:nvSpPr>
          <p:cNvPr id="3" name="Plassholder for innhold 2">
            <a:extLst>
              <a:ext uri="{FF2B5EF4-FFF2-40B4-BE49-F238E27FC236}">
                <a16:creationId xmlns:a16="http://schemas.microsoft.com/office/drawing/2014/main" id="{077FB989-2878-476D-8A65-8CDB20FB39E1}"/>
              </a:ext>
            </a:extLst>
          </p:cNvPr>
          <p:cNvSpPr>
            <a:spLocks noGrp="1"/>
          </p:cNvSpPr>
          <p:nvPr>
            <p:ph idx="1"/>
          </p:nvPr>
        </p:nvSpPr>
        <p:spPr/>
        <p:txBody>
          <a:bodyPr>
            <a:normAutofit fontScale="77500" lnSpcReduction="20000"/>
          </a:bodyPr>
          <a:lstStyle/>
          <a:p>
            <a:pPr marL="0" indent="0">
              <a:buNone/>
            </a:pPr>
            <a:r>
              <a:rPr lang="en-US" b="1" dirty="0"/>
              <a:t>Resistance from all sides!</a:t>
            </a:r>
          </a:p>
          <a:p>
            <a:pPr marL="0" indent="0">
              <a:buNone/>
            </a:pPr>
            <a:r>
              <a:rPr lang="en-US" u="sng" dirty="0"/>
              <a:t>Argument from the seed industry:</a:t>
            </a:r>
          </a:p>
          <a:p>
            <a:pPr marL="0" indent="0">
              <a:buNone/>
            </a:pPr>
            <a:r>
              <a:rPr lang="en-US" dirty="0"/>
              <a:t>  - Existing legislation is good enough!</a:t>
            </a:r>
          </a:p>
          <a:p>
            <a:pPr marL="0" indent="0">
              <a:buNone/>
            </a:pPr>
            <a:r>
              <a:rPr lang="en-US" u="sng" dirty="0"/>
              <a:t>Arguments from non-industrialized agriculture and NGOs:</a:t>
            </a:r>
          </a:p>
          <a:p>
            <a:pPr marL="0" indent="0">
              <a:buNone/>
            </a:pPr>
            <a:r>
              <a:rPr lang="en-US" dirty="0"/>
              <a:t>- Too bureaucratic! All plant material will be practically regulated. De facto criminalization of existing practices.</a:t>
            </a:r>
          </a:p>
          <a:p>
            <a:pPr marL="0" indent="0">
              <a:buNone/>
            </a:pPr>
            <a:r>
              <a:rPr lang="en-US" dirty="0"/>
              <a:t>- Too little regard for </a:t>
            </a:r>
            <a:r>
              <a:rPr lang="en-US" dirty="0" err="1"/>
              <a:t>agro</a:t>
            </a:r>
            <a:r>
              <a:rPr lang="en-US" dirty="0"/>
              <a:t>-biodiversity;</a:t>
            </a:r>
          </a:p>
          <a:p>
            <a:pPr marL="0" indent="0">
              <a:buNone/>
            </a:pPr>
            <a:r>
              <a:rPr lang="en-US" dirty="0"/>
              <a:t>- Too much centralization and power for the EU Commission. Too little room for flexibility, subsidiarity and 'practical solutions'.</a:t>
            </a:r>
          </a:p>
          <a:p>
            <a:r>
              <a:rPr lang="en-US" dirty="0"/>
              <a:t>Did the revision proposal call for tighter regulation than the old one? Probably not, but less opportunities to go under the radar with the new proposal.</a:t>
            </a:r>
          </a:p>
          <a:p>
            <a:pPr marL="0" indent="0">
              <a:buNone/>
            </a:pPr>
            <a:r>
              <a:rPr lang="en-US" dirty="0"/>
              <a:t>The Commission's proposal (and the </a:t>
            </a:r>
            <a:r>
              <a:rPr lang="en-US" dirty="0" err="1"/>
              <a:t>Kokopelli</a:t>
            </a:r>
            <a:r>
              <a:rPr lang="en-US" dirty="0"/>
              <a:t> case) as an eye-opener for the general public on seed regulation. </a:t>
            </a:r>
            <a:endParaRPr lang="da-DK" dirty="0"/>
          </a:p>
        </p:txBody>
      </p:sp>
    </p:spTree>
    <p:extLst>
      <p:ext uri="{BB962C8B-B14F-4D97-AF65-F5344CB8AC3E}">
        <p14:creationId xmlns:p14="http://schemas.microsoft.com/office/powerpoint/2010/main" val="15522957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2EA69C89-9B7D-4D51-8F91-85033EE529F0}"/>
              </a:ext>
            </a:extLst>
          </p:cNvPr>
          <p:cNvSpPr>
            <a:spLocks noGrp="1"/>
          </p:cNvSpPr>
          <p:nvPr>
            <p:ph type="title"/>
          </p:nvPr>
        </p:nvSpPr>
        <p:spPr/>
        <p:txBody>
          <a:bodyPr/>
          <a:lstStyle/>
          <a:p>
            <a:endParaRPr lang="nb-NO" dirty="0"/>
          </a:p>
        </p:txBody>
      </p:sp>
      <p:pic>
        <p:nvPicPr>
          <p:cNvPr id="6" name="Plassholder for innhold 5">
            <a:extLst>
              <a:ext uri="{FF2B5EF4-FFF2-40B4-BE49-F238E27FC236}">
                <a16:creationId xmlns:a16="http://schemas.microsoft.com/office/drawing/2014/main" id="{60AC8F2D-5B45-40DD-BA07-42DCAE65A57B}"/>
              </a:ext>
            </a:extLst>
          </p:cNvPr>
          <p:cNvPicPr>
            <a:picLocks noGrp="1" noChangeAspect="1"/>
          </p:cNvPicPr>
          <p:nvPr>
            <p:ph idx="1"/>
          </p:nvPr>
        </p:nvPicPr>
        <p:blipFill>
          <a:blip r:embed="rId2"/>
          <a:stretch>
            <a:fillRect/>
          </a:stretch>
        </p:blipFill>
        <p:spPr>
          <a:xfrm>
            <a:off x="2599742" y="762135"/>
            <a:ext cx="6096000" cy="4983480"/>
          </a:xfrm>
          <a:prstGeom prst="rect">
            <a:avLst/>
          </a:prstGeom>
        </p:spPr>
      </p:pic>
    </p:spTree>
    <p:extLst>
      <p:ext uri="{BB962C8B-B14F-4D97-AF65-F5344CB8AC3E}">
        <p14:creationId xmlns:p14="http://schemas.microsoft.com/office/powerpoint/2010/main" val="3672836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3136942-0234-44AD-81CE-B10CA344FDAF}"/>
              </a:ext>
            </a:extLst>
          </p:cNvPr>
          <p:cNvSpPr>
            <a:spLocks noGrp="1"/>
          </p:cNvSpPr>
          <p:nvPr>
            <p:ph type="title"/>
          </p:nvPr>
        </p:nvSpPr>
        <p:spPr/>
        <p:txBody>
          <a:bodyPr/>
          <a:lstStyle/>
          <a:p>
            <a:r>
              <a:rPr lang="nb-NO" dirty="0"/>
              <a:t>Global </a:t>
            </a:r>
            <a:r>
              <a:rPr lang="nb-NO" dirty="0" err="1"/>
              <a:t>developments</a:t>
            </a:r>
            <a:r>
              <a:rPr lang="nb-NO" dirty="0"/>
              <a:t> </a:t>
            </a:r>
            <a:r>
              <a:rPr lang="nb-NO" dirty="0" err="1"/>
              <a:t>on</a:t>
            </a:r>
            <a:r>
              <a:rPr lang="nb-NO" dirty="0"/>
              <a:t> </a:t>
            </a:r>
            <a:r>
              <a:rPr lang="nb-NO" dirty="0" err="1"/>
              <a:t>access</a:t>
            </a:r>
            <a:r>
              <a:rPr lang="nb-NO" dirty="0"/>
              <a:t> and </a:t>
            </a:r>
            <a:r>
              <a:rPr lang="nb-NO" dirty="0" err="1"/>
              <a:t>rights</a:t>
            </a:r>
            <a:r>
              <a:rPr lang="nb-NO" dirty="0"/>
              <a:t> to </a:t>
            </a:r>
            <a:r>
              <a:rPr lang="nb-NO" dirty="0" err="1"/>
              <a:t>seeds</a:t>
            </a:r>
            <a:r>
              <a:rPr lang="nb-NO" dirty="0"/>
              <a:t> relevant for seed </a:t>
            </a:r>
            <a:r>
              <a:rPr lang="nb-NO" dirty="0" err="1"/>
              <a:t>regulation</a:t>
            </a:r>
            <a:r>
              <a:rPr lang="nb-NO" dirty="0"/>
              <a:t>.</a:t>
            </a:r>
          </a:p>
        </p:txBody>
      </p:sp>
      <p:sp>
        <p:nvSpPr>
          <p:cNvPr id="3" name="Plassholder for innhold 2">
            <a:extLst>
              <a:ext uri="{FF2B5EF4-FFF2-40B4-BE49-F238E27FC236}">
                <a16:creationId xmlns:a16="http://schemas.microsoft.com/office/drawing/2014/main" id="{220A7C29-F007-4280-9EAC-8A28B89F8FAD}"/>
              </a:ext>
            </a:extLst>
          </p:cNvPr>
          <p:cNvSpPr>
            <a:spLocks noGrp="1"/>
          </p:cNvSpPr>
          <p:nvPr>
            <p:ph idx="1"/>
          </p:nvPr>
        </p:nvSpPr>
        <p:spPr/>
        <p:txBody>
          <a:bodyPr/>
          <a:lstStyle/>
          <a:p>
            <a:r>
              <a:rPr lang="nb-NO" dirty="0" err="1"/>
              <a:t>Increased</a:t>
            </a:r>
            <a:r>
              <a:rPr lang="nb-NO" dirty="0"/>
              <a:t> </a:t>
            </a:r>
            <a:r>
              <a:rPr lang="nb-NO" dirty="0" err="1"/>
              <a:t>attention</a:t>
            </a:r>
            <a:r>
              <a:rPr lang="nb-NO" dirty="0"/>
              <a:t> to </a:t>
            </a:r>
            <a:r>
              <a:rPr lang="nb-NO" dirty="0" err="1"/>
              <a:t>Farmers’</a:t>
            </a:r>
            <a:r>
              <a:rPr lang="nb-NO" dirty="0"/>
              <a:t> Rights in the Plant </a:t>
            </a:r>
            <a:r>
              <a:rPr lang="nb-NO" dirty="0" err="1"/>
              <a:t>Treaty</a:t>
            </a:r>
            <a:r>
              <a:rPr lang="nb-NO" dirty="0"/>
              <a:t> (e.g. </a:t>
            </a:r>
            <a:r>
              <a:rPr lang="nb-NO" dirty="0" err="1"/>
              <a:t>through</a:t>
            </a:r>
            <a:r>
              <a:rPr lang="nb-NO" dirty="0"/>
              <a:t> </a:t>
            </a:r>
            <a:r>
              <a:rPr lang="en-US" dirty="0"/>
              <a:t>the Ad Hoc Technical Expert Group on Farmers' Rights)</a:t>
            </a:r>
          </a:p>
          <a:p>
            <a:r>
              <a:rPr lang="nb-NO" dirty="0" err="1"/>
              <a:t>Adoption</a:t>
            </a:r>
            <a:r>
              <a:rPr lang="nb-NO" dirty="0"/>
              <a:t> of the </a:t>
            </a:r>
            <a:r>
              <a:rPr lang="en-US" dirty="0"/>
              <a:t>The UN Declaration on the Rights of Peasants (UNDROP) 2018.</a:t>
            </a:r>
          </a:p>
          <a:p>
            <a:r>
              <a:rPr lang="en-US" dirty="0"/>
              <a:t>Post 2020 Framework for Biodiversity to be adopted by the CBD in 2022.</a:t>
            </a:r>
            <a:endParaRPr lang="nb-NO" dirty="0"/>
          </a:p>
        </p:txBody>
      </p:sp>
    </p:spTree>
    <p:extLst>
      <p:ext uri="{BB962C8B-B14F-4D97-AF65-F5344CB8AC3E}">
        <p14:creationId xmlns:p14="http://schemas.microsoft.com/office/powerpoint/2010/main" val="14842018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D01306E-2931-48A1-B2B0-7FC60801DEC3}"/>
              </a:ext>
            </a:extLst>
          </p:cNvPr>
          <p:cNvSpPr>
            <a:spLocks noGrp="1"/>
          </p:cNvSpPr>
          <p:nvPr>
            <p:ph type="title"/>
          </p:nvPr>
        </p:nvSpPr>
        <p:spPr/>
        <p:txBody>
          <a:bodyPr/>
          <a:lstStyle/>
          <a:p>
            <a:r>
              <a:rPr lang="nb-NO" dirty="0"/>
              <a:t>2021: EU Commission </a:t>
            </a:r>
            <a:r>
              <a:rPr lang="nb-NO" dirty="0" err="1"/>
              <a:t>tries</a:t>
            </a:r>
            <a:r>
              <a:rPr lang="nb-NO" dirty="0"/>
              <a:t> </a:t>
            </a:r>
            <a:r>
              <a:rPr lang="nb-NO" dirty="0" err="1"/>
              <a:t>again</a:t>
            </a:r>
            <a:r>
              <a:rPr lang="nb-NO" dirty="0"/>
              <a:t>!</a:t>
            </a:r>
          </a:p>
        </p:txBody>
      </p:sp>
      <p:sp>
        <p:nvSpPr>
          <p:cNvPr id="3" name="Plassholder for innhold 2">
            <a:extLst>
              <a:ext uri="{FF2B5EF4-FFF2-40B4-BE49-F238E27FC236}">
                <a16:creationId xmlns:a16="http://schemas.microsoft.com/office/drawing/2014/main" id="{6B4378A2-7F11-456E-9F93-97E9314FD023}"/>
              </a:ext>
            </a:extLst>
          </p:cNvPr>
          <p:cNvSpPr>
            <a:spLocks noGrp="1"/>
          </p:cNvSpPr>
          <p:nvPr>
            <p:ph idx="1"/>
          </p:nvPr>
        </p:nvSpPr>
        <p:spPr/>
        <p:txBody>
          <a:bodyPr>
            <a:normAutofit/>
          </a:bodyPr>
          <a:lstStyle/>
          <a:p>
            <a:pPr marL="0" indent="0">
              <a:buNone/>
            </a:pPr>
            <a:r>
              <a:rPr lang="en-US" dirty="0"/>
              <a:t>Claiming that existing legislation is:</a:t>
            </a:r>
          </a:p>
          <a:p>
            <a:pPr marL="0" indent="0">
              <a:buNone/>
            </a:pPr>
            <a:r>
              <a:rPr lang="en-US" dirty="0"/>
              <a:t>- rigid,</a:t>
            </a:r>
          </a:p>
          <a:p>
            <a:pPr marL="0" indent="0">
              <a:buNone/>
            </a:pPr>
            <a:r>
              <a:rPr lang="en-US" dirty="0"/>
              <a:t>- complicated,</a:t>
            </a:r>
          </a:p>
          <a:p>
            <a:pPr marL="0" indent="0">
              <a:buNone/>
            </a:pPr>
            <a:r>
              <a:rPr lang="en-US" dirty="0"/>
              <a:t>- expensive, and </a:t>
            </a:r>
          </a:p>
          <a:p>
            <a:pPr marL="0" indent="0">
              <a:buNone/>
            </a:pPr>
            <a:r>
              <a:rPr lang="en-US" dirty="0"/>
              <a:t>- not coherent with other policies and legislation such as on food security, “Farm to Fork”, biodiversity and climate change.. </a:t>
            </a:r>
          </a:p>
        </p:txBody>
      </p:sp>
    </p:spTree>
    <p:extLst>
      <p:ext uri="{BB962C8B-B14F-4D97-AF65-F5344CB8AC3E}">
        <p14:creationId xmlns:p14="http://schemas.microsoft.com/office/powerpoint/2010/main" val="38810913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42E9DF0-AED5-4AAC-A8E1-81D7A1DEE94A}"/>
              </a:ext>
            </a:extLst>
          </p:cNvPr>
          <p:cNvSpPr>
            <a:spLocks noGrp="1"/>
          </p:cNvSpPr>
          <p:nvPr>
            <p:ph type="title"/>
          </p:nvPr>
        </p:nvSpPr>
        <p:spPr/>
        <p:txBody>
          <a:bodyPr/>
          <a:lstStyle/>
          <a:p>
            <a:r>
              <a:rPr lang="nb-NO" dirty="0"/>
              <a:t>EU Commission:</a:t>
            </a:r>
          </a:p>
        </p:txBody>
      </p:sp>
      <p:sp>
        <p:nvSpPr>
          <p:cNvPr id="3" name="Plassholder for innhold 2">
            <a:extLst>
              <a:ext uri="{FF2B5EF4-FFF2-40B4-BE49-F238E27FC236}">
                <a16:creationId xmlns:a16="http://schemas.microsoft.com/office/drawing/2014/main" id="{2B10210A-D117-4B87-834B-DB50E2BD6892}"/>
              </a:ext>
            </a:extLst>
          </p:cNvPr>
          <p:cNvSpPr>
            <a:spLocks noGrp="1"/>
          </p:cNvSpPr>
          <p:nvPr>
            <p:ph idx="1"/>
          </p:nvPr>
        </p:nvSpPr>
        <p:spPr/>
        <p:txBody>
          <a:bodyPr>
            <a:normAutofit fontScale="92500" lnSpcReduction="10000"/>
          </a:bodyPr>
          <a:lstStyle/>
          <a:p>
            <a:pPr marL="0" indent="0">
              <a:buNone/>
            </a:pPr>
            <a:endParaRPr lang="en-US" i="1" dirty="0"/>
          </a:p>
          <a:p>
            <a:pPr marL="0" indent="0">
              <a:buNone/>
            </a:pPr>
            <a:r>
              <a:rPr lang="en-US" i="1" dirty="0"/>
              <a:t>“The basic legislation does not facilitate the introduction of lighter  registration requirements for traditional and locally adapted plant varieties and tree  species which could contribute to seed diversity and security. Likewise, it does not  facilitate the introduction of testing requirements for the development of organic varieties suitable to organic production. In addition, the legislation does not support  the conservation and sustainable use of plant genetic resources and forest genetic resources, and biodiversity under the Biodiversity Strategy…..”</a:t>
            </a:r>
          </a:p>
          <a:p>
            <a:pPr marL="0" indent="0">
              <a:buNone/>
            </a:pPr>
            <a:r>
              <a:rPr lang="en-US" sz="1600" i="1" dirty="0"/>
              <a:t>Source</a:t>
            </a:r>
            <a:r>
              <a:rPr lang="en-US" sz="1600" dirty="0"/>
              <a:t>: Study on the Union’s options to update the existing legislation on the production and </a:t>
            </a:r>
          </a:p>
          <a:p>
            <a:pPr marL="0" indent="0">
              <a:buNone/>
            </a:pPr>
            <a:r>
              <a:rPr lang="en-US" sz="1600" dirty="0"/>
              <a:t>marketing of plant reproductive material</a:t>
            </a:r>
          </a:p>
          <a:p>
            <a:pPr marL="0" indent="0">
              <a:buNone/>
            </a:pPr>
            <a:r>
              <a:rPr lang="en-US" sz="1600" dirty="0"/>
              <a:t>SWD(2021) 90</a:t>
            </a:r>
          </a:p>
          <a:p>
            <a:pPr marL="0" indent="0">
              <a:buNone/>
            </a:pPr>
            <a:endParaRPr lang="nb-NO" i="1" dirty="0"/>
          </a:p>
        </p:txBody>
      </p:sp>
    </p:spTree>
    <p:extLst>
      <p:ext uri="{BB962C8B-B14F-4D97-AF65-F5344CB8AC3E}">
        <p14:creationId xmlns:p14="http://schemas.microsoft.com/office/powerpoint/2010/main" val="22442832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0FA83619-C823-46FB-9CD6-789108F3EC3D}"/>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nb-NO"/>
              <a:t>What </a:t>
            </a:r>
            <a:r>
              <a:rPr lang="nb-NO" dirty="0"/>
              <a:t>is «Farm to Fork»?</a:t>
            </a:r>
          </a:p>
        </p:txBody>
      </p:sp>
      <p:pic>
        <p:nvPicPr>
          <p:cNvPr id="1026" name="Picture 2">
            <a:extLst>
              <a:ext uri="{FF2B5EF4-FFF2-40B4-BE49-F238E27FC236}">
                <a16:creationId xmlns:a16="http://schemas.microsoft.com/office/drawing/2014/main" id="{199EE3AF-7EC6-4816-AE1E-ED51B6CC8CB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53331" y="1825625"/>
            <a:ext cx="4351338" cy="4216360"/>
          </a:xfrm>
          <a:prstGeom prst="rect">
            <a:avLst/>
          </a:prstGeom>
          <a:solidFill>
            <a:srgbClr val="FFFFFF"/>
          </a:solidFill>
        </p:spPr>
      </p:pic>
      <p:sp>
        <p:nvSpPr>
          <p:cNvPr id="4" name="Rectangle 1">
            <a:extLst>
              <a:ext uri="{FF2B5EF4-FFF2-40B4-BE49-F238E27FC236}">
                <a16:creationId xmlns:a16="http://schemas.microsoft.com/office/drawing/2014/main" id="{B24FFB58-CA9F-49AE-A363-269BD54D0F36}"/>
              </a:ext>
            </a:extLst>
          </p:cNvPr>
          <p:cNvSpPr>
            <a:spLocks noChangeArrowheads="1"/>
          </p:cNvSpPr>
          <p:nvPr/>
        </p:nvSpPr>
        <p:spPr bwMode="auto">
          <a:xfrm>
            <a:off x="6172200" y="1825625"/>
            <a:ext cx="5181600" cy="421636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L="228600" marR="0" indent="-228600" defTabSz="914400" fontAlgn="base">
              <a:lnSpc>
                <a:spcPct val="90000"/>
              </a:lnSpc>
              <a:spcBef>
                <a:spcPts val="1000"/>
              </a:spcBef>
              <a:spcAft>
                <a:spcPct val="0"/>
              </a:spcAft>
              <a:buClrTx/>
              <a:buSzTx/>
              <a:buFont typeface="Arial" panose="020B0604020202020204" pitchFamily="34" charset="0"/>
              <a:buChar char="•"/>
              <a:tabLst/>
            </a:pPr>
            <a:endParaRPr kumimoji="0" lang="nb-NO" altLang="nb-NO" b="0" i="0" u="none" strike="noStrike" cap="none" normalizeH="0" baseline="0" dirty="0">
              <a:ln>
                <a:noFill/>
              </a:ln>
              <a:effectLst/>
            </a:endParaRPr>
          </a:p>
          <a:p>
            <a:pPr marR="0" defTabSz="914400" fontAlgn="base">
              <a:lnSpc>
                <a:spcPct val="90000"/>
              </a:lnSpc>
              <a:spcBef>
                <a:spcPts val="1000"/>
              </a:spcBef>
              <a:spcAft>
                <a:spcPct val="0"/>
              </a:spcAft>
              <a:buClrTx/>
              <a:buSzTx/>
              <a:tabLst/>
            </a:pPr>
            <a:r>
              <a:rPr kumimoji="0" lang="nb-NO" altLang="nb-NO" b="0" i="0" u="none" strike="noStrike" cap="none" normalizeH="0" baseline="0" dirty="0" err="1">
                <a:ln>
                  <a:noFill/>
                </a:ln>
                <a:effectLst/>
              </a:rPr>
              <a:t>Should</a:t>
            </a:r>
            <a:r>
              <a:rPr kumimoji="0" lang="nb-NO" altLang="nb-NO" b="0" i="0" u="none" strike="noStrike" cap="none" normalizeH="0" baseline="0" dirty="0">
                <a:ln>
                  <a:noFill/>
                </a:ln>
                <a:effectLst/>
              </a:rPr>
              <a:t>:</a:t>
            </a:r>
          </a:p>
          <a:p>
            <a:pPr marL="228600" marR="0" indent="-228600" defTabSz="914400" fontAlgn="base">
              <a:lnSpc>
                <a:spcPct val="90000"/>
              </a:lnSpc>
              <a:spcBef>
                <a:spcPts val="1000"/>
              </a:spcBef>
              <a:spcAft>
                <a:spcPct val="0"/>
              </a:spcAft>
              <a:buClrTx/>
              <a:buSzTx/>
              <a:buFont typeface="Arial" panose="020B0604020202020204" pitchFamily="34" charset="0"/>
              <a:buChar char="•"/>
              <a:tabLst/>
            </a:pPr>
            <a:r>
              <a:rPr kumimoji="0" lang="nb-NO" altLang="nb-NO" b="0" i="0" u="none" strike="noStrike" cap="none" normalizeH="0" baseline="0" dirty="0">
                <a:ln>
                  <a:noFill/>
                </a:ln>
                <a:effectLst/>
              </a:rPr>
              <a:t>have a </a:t>
            </a:r>
            <a:r>
              <a:rPr kumimoji="0" lang="nb-NO" altLang="nb-NO" b="0" i="0" u="none" strike="noStrike" cap="none" normalizeH="0" baseline="0" dirty="0" err="1">
                <a:ln>
                  <a:noFill/>
                </a:ln>
                <a:effectLst/>
              </a:rPr>
              <a:t>neutral</a:t>
            </a:r>
            <a:r>
              <a:rPr kumimoji="0" lang="nb-NO" altLang="nb-NO" b="0" i="0" u="none" strike="noStrike" cap="none" normalizeH="0" baseline="0" dirty="0">
                <a:ln>
                  <a:noFill/>
                </a:ln>
                <a:effectLst/>
              </a:rPr>
              <a:t> or positive </a:t>
            </a:r>
            <a:r>
              <a:rPr kumimoji="0" lang="nb-NO" altLang="nb-NO" b="0" i="0" u="none" strike="noStrike" cap="none" normalizeH="0" baseline="0" dirty="0" err="1">
                <a:ln>
                  <a:noFill/>
                </a:ln>
                <a:effectLst/>
              </a:rPr>
              <a:t>environmental</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impact</a:t>
            </a:r>
            <a:endParaRPr kumimoji="0" lang="nb-NO" altLang="nb-NO" b="0" i="0" u="none" strike="noStrike" cap="none" normalizeH="0" baseline="0" dirty="0">
              <a:ln>
                <a:noFill/>
              </a:ln>
              <a:effectLst/>
            </a:endParaRPr>
          </a:p>
          <a:p>
            <a:pPr marL="228600" marR="0" indent="-228600" defTabSz="914400" fontAlgn="base">
              <a:lnSpc>
                <a:spcPct val="90000"/>
              </a:lnSpc>
              <a:spcBef>
                <a:spcPts val="1000"/>
              </a:spcBef>
              <a:spcAft>
                <a:spcPct val="0"/>
              </a:spcAft>
              <a:buClrTx/>
              <a:buSzTx/>
              <a:buFont typeface="Arial" panose="020B0604020202020204" pitchFamily="34" charset="0"/>
              <a:buChar char="•"/>
              <a:tabLst/>
            </a:pPr>
            <a:r>
              <a:rPr kumimoji="0" lang="nb-NO" altLang="nb-NO" b="0" i="0" u="none" strike="noStrike" cap="none" normalizeH="0" baseline="0" dirty="0" err="1">
                <a:ln>
                  <a:noFill/>
                </a:ln>
                <a:effectLst/>
              </a:rPr>
              <a:t>help</a:t>
            </a:r>
            <a:r>
              <a:rPr kumimoji="0" lang="nb-NO" altLang="nb-NO" b="0" i="0" u="none" strike="noStrike" cap="none" normalizeH="0" baseline="0" dirty="0">
                <a:ln>
                  <a:noFill/>
                </a:ln>
                <a:effectLst/>
              </a:rPr>
              <a:t> to </a:t>
            </a:r>
            <a:r>
              <a:rPr kumimoji="0" lang="nb-NO" altLang="nb-NO" b="0" i="0" u="none" strike="noStrike" cap="none" normalizeH="0" baseline="0" dirty="0" err="1">
                <a:ln>
                  <a:noFill/>
                </a:ln>
                <a:effectLst/>
              </a:rPr>
              <a:t>mitigate</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climate</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change</a:t>
            </a:r>
            <a:r>
              <a:rPr kumimoji="0" lang="nb-NO" altLang="nb-NO" b="0" i="0" u="none" strike="noStrike" cap="none" normalizeH="0" baseline="0" dirty="0">
                <a:ln>
                  <a:noFill/>
                </a:ln>
                <a:effectLst/>
              </a:rPr>
              <a:t> and </a:t>
            </a:r>
            <a:r>
              <a:rPr kumimoji="0" lang="nb-NO" altLang="nb-NO" b="0" i="0" u="none" strike="noStrike" cap="none" normalizeH="0" baseline="0" dirty="0" err="1">
                <a:ln>
                  <a:noFill/>
                </a:ln>
                <a:effectLst/>
              </a:rPr>
              <a:t>adapt</a:t>
            </a:r>
            <a:r>
              <a:rPr kumimoji="0" lang="nb-NO" altLang="nb-NO" b="0" i="0" u="none" strike="noStrike" cap="none" normalizeH="0" baseline="0" dirty="0">
                <a:ln>
                  <a:noFill/>
                </a:ln>
                <a:effectLst/>
              </a:rPr>
              <a:t> to </a:t>
            </a:r>
            <a:r>
              <a:rPr kumimoji="0" lang="nb-NO" altLang="nb-NO" b="0" i="0" u="none" strike="noStrike" cap="none" normalizeH="0" baseline="0" dirty="0" err="1">
                <a:ln>
                  <a:noFill/>
                </a:ln>
                <a:effectLst/>
              </a:rPr>
              <a:t>its</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impacts</a:t>
            </a:r>
            <a:endParaRPr kumimoji="0" lang="nb-NO" altLang="nb-NO" b="0" i="0" u="none" strike="noStrike" cap="none" normalizeH="0" baseline="0" dirty="0">
              <a:ln>
                <a:noFill/>
              </a:ln>
              <a:effectLst/>
            </a:endParaRPr>
          </a:p>
          <a:p>
            <a:pPr marL="228600" marR="0" indent="-228600" defTabSz="914400" fontAlgn="base">
              <a:lnSpc>
                <a:spcPct val="90000"/>
              </a:lnSpc>
              <a:spcBef>
                <a:spcPts val="1000"/>
              </a:spcBef>
              <a:spcAft>
                <a:spcPct val="0"/>
              </a:spcAft>
              <a:buClrTx/>
              <a:buSzTx/>
              <a:buFont typeface="Arial" panose="020B0604020202020204" pitchFamily="34" charset="0"/>
              <a:buChar char="•"/>
              <a:tabLst/>
            </a:pPr>
            <a:r>
              <a:rPr kumimoji="0" lang="nb-NO" altLang="nb-NO" b="0" i="0" u="none" strike="noStrike" cap="none" normalizeH="0" baseline="0" dirty="0" err="1">
                <a:ln>
                  <a:noFill/>
                </a:ln>
                <a:effectLst/>
              </a:rPr>
              <a:t>reverse</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the</a:t>
            </a:r>
            <a:r>
              <a:rPr kumimoji="0" lang="nb-NO" altLang="nb-NO" b="0" i="0" u="none" strike="noStrike" cap="none" normalizeH="0" baseline="0" dirty="0">
                <a:ln>
                  <a:noFill/>
                </a:ln>
                <a:effectLst/>
              </a:rPr>
              <a:t> loss of </a:t>
            </a:r>
            <a:r>
              <a:rPr kumimoji="0" lang="nb-NO" altLang="nb-NO" b="0" i="0" u="none" strike="noStrike" cap="none" normalizeH="0" baseline="0" dirty="0" err="1">
                <a:ln>
                  <a:noFill/>
                </a:ln>
                <a:effectLst/>
              </a:rPr>
              <a:t>biodiversity</a:t>
            </a:r>
            <a:endParaRPr kumimoji="0" lang="nb-NO" altLang="nb-NO" b="0" i="0" u="none" strike="noStrike" cap="none" normalizeH="0" baseline="0" dirty="0">
              <a:ln>
                <a:noFill/>
              </a:ln>
              <a:effectLst/>
            </a:endParaRPr>
          </a:p>
          <a:p>
            <a:pPr marL="228600" marR="0" indent="-228600" defTabSz="914400" fontAlgn="base">
              <a:lnSpc>
                <a:spcPct val="90000"/>
              </a:lnSpc>
              <a:spcBef>
                <a:spcPts val="1000"/>
              </a:spcBef>
              <a:spcAft>
                <a:spcPct val="0"/>
              </a:spcAft>
              <a:buClrTx/>
              <a:buSzTx/>
              <a:buFont typeface="Arial" panose="020B0604020202020204" pitchFamily="34" charset="0"/>
              <a:buChar char="•"/>
              <a:tabLst/>
            </a:pPr>
            <a:r>
              <a:rPr kumimoji="0" lang="nb-NO" altLang="nb-NO" b="0" i="0" u="none" strike="noStrike" cap="none" normalizeH="0" baseline="0" dirty="0" err="1">
                <a:ln>
                  <a:noFill/>
                </a:ln>
                <a:effectLst/>
              </a:rPr>
              <a:t>ensure</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food</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security</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nutrition</a:t>
            </a:r>
            <a:r>
              <a:rPr kumimoji="0" lang="nb-NO" altLang="nb-NO" b="0" i="0" u="none" strike="noStrike" cap="none" normalizeH="0" baseline="0" dirty="0">
                <a:ln>
                  <a:noFill/>
                </a:ln>
                <a:effectLst/>
              </a:rPr>
              <a:t> and </a:t>
            </a:r>
            <a:r>
              <a:rPr kumimoji="0" lang="nb-NO" altLang="nb-NO" b="0" i="0" u="none" strike="noStrike" cap="none" normalizeH="0" baseline="0" dirty="0" err="1">
                <a:ln>
                  <a:noFill/>
                </a:ln>
                <a:effectLst/>
              </a:rPr>
              <a:t>public</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health</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making</a:t>
            </a:r>
            <a:r>
              <a:rPr kumimoji="0" lang="nb-NO" altLang="nb-NO" b="0" i="0" u="none" strike="noStrike" cap="none" normalizeH="0" baseline="0" dirty="0">
                <a:ln>
                  <a:noFill/>
                </a:ln>
                <a:effectLst/>
              </a:rPr>
              <a:t> sure </a:t>
            </a:r>
            <a:r>
              <a:rPr kumimoji="0" lang="nb-NO" altLang="nb-NO" b="0" i="0" u="none" strike="noStrike" cap="none" normalizeH="0" baseline="0" dirty="0" err="1">
                <a:ln>
                  <a:noFill/>
                </a:ln>
                <a:effectLst/>
              </a:rPr>
              <a:t>that</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everyone</a:t>
            </a:r>
            <a:r>
              <a:rPr kumimoji="0" lang="nb-NO" altLang="nb-NO" b="0" i="0" u="none" strike="noStrike" cap="none" normalizeH="0" baseline="0" dirty="0">
                <a:ln>
                  <a:noFill/>
                </a:ln>
                <a:effectLst/>
              </a:rPr>
              <a:t> has </a:t>
            </a:r>
            <a:r>
              <a:rPr kumimoji="0" lang="nb-NO" altLang="nb-NO" b="0" i="0" u="none" strike="noStrike" cap="none" normalizeH="0" baseline="0" dirty="0" err="1">
                <a:ln>
                  <a:noFill/>
                </a:ln>
                <a:effectLst/>
              </a:rPr>
              <a:t>access</a:t>
            </a:r>
            <a:r>
              <a:rPr kumimoji="0" lang="nb-NO" altLang="nb-NO" b="0" i="0" u="none" strike="noStrike" cap="none" normalizeH="0" baseline="0" dirty="0">
                <a:ln>
                  <a:noFill/>
                </a:ln>
                <a:effectLst/>
              </a:rPr>
              <a:t> to </a:t>
            </a:r>
            <a:r>
              <a:rPr kumimoji="0" lang="nb-NO" altLang="nb-NO" b="0" i="0" u="none" strike="noStrike" cap="none" normalizeH="0" baseline="0" dirty="0" err="1">
                <a:ln>
                  <a:noFill/>
                </a:ln>
                <a:effectLst/>
              </a:rPr>
              <a:t>sufficient</a:t>
            </a:r>
            <a:r>
              <a:rPr kumimoji="0" lang="nb-NO" altLang="nb-NO" b="0" i="0" u="none" strike="noStrike" cap="none" normalizeH="0" baseline="0" dirty="0">
                <a:ln>
                  <a:noFill/>
                </a:ln>
                <a:effectLst/>
              </a:rPr>
              <a:t>, safe, </a:t>
            </a:r>
            <a:r>
              <a:rPr kumimoji="0" lang="nb-NO" altLang="nb-NO" b="0" i="0" u="none" strike="noStrike" cap="none" normalizeH="0" baseline="0" dirty="0" err="1">
                <a:ln>
                  <a:noFill/>
                </a:ln>
                <a:effectLst/>
              </a:rPr>
              <a:t>nutritious</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sustainable</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food</a:t>
            </a:r>
            <a:endParaRPr kumimoji="0" lang="nb-NO" altLang="nb-NO" b="0" i="0" u="none" strike="noStrike" cap="none" normalizeH="0" baseline="0" dirty="0">
              <a:ln>
                <a:noFill/>
              </a:ln>
              <a:effectLst/>
            </a:endParaRPr>
          </a:p>
          <a:p>
            <a:pPr marL="228600" marR="0" indent="-228600" defTabSz="914400" fontAlgn="base">
              <a:lnSpc>
                <a:spcPct val="90000"/>
              </a:lnSpc>
              <a:spcBef>
                <a:spcPts val="1000"/>
              </a:spcBef>
              <a:spcAft>
                <a:spcPct val="0"/>
              </a:spcAft>
              <a:buClrTx/>
              <a:buSzTx/>
              <a:buFont typeface="Arial" panose="020B0604020202020204" pitchFamily="34" charset="0"/>
              <a:buChar char="•"/>
              <a:tabLst/>
            </a:pPr>
            <a:r>
              <a:rPr kumimoji="0" lang="nb-NO" altLang="nb-NO" b="0" i="0" u="none" strike="noStrike" cap="none" normalizeH="0" baseline="0" dirty="0">
                <a:ln>
                  <a:noFill/>
                </a:ln>
                <a:effectLst/>
              </a:rPr>
              <a:t>preserve </a:t>
            </a:r>
            <a:r>
              <a:rPr kumimoji="0" lang="nb-NO" altLang="nb-NO" b="0" i="0" u="none" strike="noStrike" cap="none" normalizeH="0" baseline="0" dirty="0" err="1">
                <a:ln>
                  <a:noFill/>
                </a:ln>
                <a:effectLst/>
              </a:rPr>
              <a:t>affordability</a:t>
            </a:r>
            <a:r>
              <a:rPr kumimoji="0" lang="nb-NO" altLang="nb-NO" b="0" i="0" u="none" strike="noStrike" cap="none" normalizeH="0" baseline="0" dirty="0">
                <a:ln>
                  <a:noFill/>
                </a:ln>
                <a:effectLst/>
              </a:rPr>
              <a:t> of </a:t>
            </a:r>
            <a:r>
              <a:rPr kumimoji="0" lang="nb-NO" altLang="nb-NO" b="0" i="0" u="none" strike="noStrike" cap="none" normalizeH="0" baseline="0" dirty="0" err="1">
                <a:ln>
                  <a:noFill/>
                </a:ln>
                <a:effectLst/>
              </a:rPr>
              <a:t>food</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while</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generating</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fairer</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economic</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returns</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fostering</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competitiveness</a:t>
            </a:r>
            <a:r>
              <a:rPr kumimoji="0" lang="nb-NO" altLang="nb-NO" b="0" i="0" u="none" strike="noStrike" cap="none" normalizeH="0" baseline="0" dirty="0">
                <a:ln>
                  <a:noFill/>
                </a:ln>
                <a:effectLst/>
              </a:rPr>
              <a:t> of </a:t>
            </a:r>
            <a:r>
              <a:rPr kumimoji="0" lang="nb-NO" altLang="nb-NO" b="0" i="0" u="none" strike="noStrike" cap="none" normalizeH="0" baseline="0" dirty="0" err="1">
                <a:ln>
                  <a:noFill/>
                </a:ln>
                <a:effectLst/>
              </a:rPr>
              <a:t>the</a:t>
            </a:r>
            <a:r>
              <a:rPr kumimoji="0" lang="nb-NO" altLang="nb-NO" b="0" i="0" u="none" strike="noStrike" cap="none" normalizeH="0" baseline="0" dirty="0">
                <a:ln>
                  <a:noFill/>
                </a:ln>
                <a:effectLst/>
              </a:rPr>
              <a:t> EU </a:t>
            </a:r>
            <a:r>
              <a:rPr kumimoji="0" lang="nb-NO" altLang="nb-NO" b="0" i="0" u="none" strike="noStrike" cap="none" normalizeH="0" baseline="0" dirty="0" err="1">
                <a:ln>
                  <a:noFill/>
                </a:ln>
                <a:effectLst/>
              </a:rPr>
              <a:t>supply</a:t>
            </a:r>
            <a:r>
              <a:rPr kumimoji="0" lang="nb-NO" altLang="nb-NO" b="0" i="0" u="none" strike="noStrike" cap="none" normalizeH="0" baseline="0" dirty="0">
                <a:ln>
                  <a:noFill/>
                </a:ln>
                <a:effectLst/>
              </a:rPr>
              <a:t> </a:t>
            </a:r>
            <a:r>
              <a:rPr kumimoji="0" lang="nb-NO" altLang="nb-NO" b="0" i="0" u="none" strike="noStrike" cap="none" normalizeH="0" baseline="0" dirty="0" err="1">
                <a:ln>
                  <a:noFill/>
                </a:ln>
                <a:effectLst/>
              </a:rPr>
              <a:t>sector</a:t>
            </a:r>
            <a:r>
              <a:rPr kumimoji="0" lang="nb-NO" altLang="nb-NO" b="0" i="0" u="none" strike="noStrike" cap="none" normalizeH="0" baseline="0" dirty="0">
                <a:ln>
                  <a:noFill/>
                </a:ln>
                <a:effectLst/>
              </a:rPr>
              <a:t> and </a:t>
            </a:r>
            <a:r>
              <a:rPr kumimoji="0" lang="nb-NO" altLang="nb-NO" b="0" i="0" u="none" strike="noStrike" cap="none" normalizeH="0" baseline="0" dirty="0" err="1">
                <a:ln>
                  <a:noFill/>
                </a:ln>
                <a:effectLst/>
              </a:rPr>
              <a:t>promoting</a:t>
            </a:r>
            <a:r>
              <a:rPr kumimoji="0" lang="nb-NO" altLang="nb-NO" b="0" i="0" u="none" strike="noStrike" cap="none" normalizeH="0" baseline="0" dirty="0">
                <a:ln>
                  <a:noFill/>
                </a:ln>
                <a:effectLst/>
              </a:rPr>
              <a:t> fair trade</a:t>
            </a:r>
          </a:p>
          <a:p>
            <a:pPr marL="228600" marR="0" indent="-228600" defTabSz="914400" fontAlgn="base">
              <a:lnSpc>
                <a:spcPct val="90000"/>
              </a:lnSpc>
              <a:spcBef>
                <a:spcPts val="1000"/>
              </a:spcBef>
              <a:spcAft>
                <a:spcPct val="0"/>
              </a:spcAft>
              <a:buClrTx/>
              <a:buSzTx/>
              <a:buFont typeface="Arial" panose="020B0604020202020204" pitchFamily="34" charset="0"/>
              <a:buChar char="•"/>
              <a:tabLst/>
            </a:pPr>
            <a:r>
              <a:rPr kumimoji="0" lang="nb-NO" altLang="nb-NO" b="0" i="0" u="none" strike="noStrike" cap="none" normalizeH="0" baseline="0" dirty="0">
                <a:ln>
                  <a:noFill/>
                </a:ln>
                <a:effectLst/>
              </a:rPr>
              <a:t>       </a:t>
            </a:r>
          </a:p>
        </p:txBody>
      </p:sp>
    </p:spTree>
    <p:extLst>
      <p:ext uri="{BB962C8B-B14F-4D97-AF65-F5344CB8AC3E}">
        <p14:creationId xmlns:p14="http://schemas.microsoft.com/office/powerpoint/2010/main" val="2131747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864AD88-DE22-460A-ACA8-F0536BE59D90}"/>
              </a:ext>
            </a:extLst>
          </p:cNvPr>
          <p:cNvSpPr>
            <a:spLocks noGrp="1"/>
          </p:cNvSpPr>
          <p:nvPr>
            <p:ph type="title"/>
          </p:nvPr>
        </p:nvSpPr>
        <p:spPr>
          <a:xfrm>
            <a:off x="659130" y="768350"/>
            <a:ext cx="10515600" cy="434286"/>
          </a:xfrm>
        </p:spPr>
        <p:txBody>
          <a:bodyPr>
            <a:normAutofit fontScale="90000"/>
          </a:bodyPr>
          <a:lstStyle/>
          <a:p>
            <a:r>
              <a:rPr lang="nb-NO" dirty="0" err="1"/>
              <a:t>Next</a:t>
            </a:r>
            <a:r>
              <a:rPr lang="nb-NO" dirty="0"/>
              <a:t> </a:t>
            </a:r>
            <a:r>
              <a:rPr lang="nb-NO" dirty="0" err="1"/>
              <a:t>steps</a:t>
            </a:r>
            <a:r>
              <a:rPr lang="nb-NO" dirty="0"/>
              <a:t> in the EU</a:t>
            </a:r>
          </a:p>
        </p:txBody>
      </p:sp>
      <p:sp>
        <p:nvSpPr>
          <p:cNvPr id="3" name="Plassholder for tekst 2">
            <a:extLst>
              <a:ext uri="{FF2B5EF4-FFF2-40B4-BE49-F238E27FC236}">
                <a16:creationId xmlns:a16="http://schemas.microsoft.com/office/drawing/2014/main" id="{285E1194-A36D-4901-8BC5-59D56EA0CA14}"/>
              </a:ext>
            </a:extLst>
          </p:cNvPr>
          <p:cNvSpPr>
            <a:spLocks noGrp="1"/>
          </p:cNvSpPr>
          <p:nvPr>
            <p:ph type="body" idx="1"/>
          </p:nvPr>
        </p:nvSpPr>
        <p:spPr>
          <a:xfrm>
            <a:off x="831850" y="1920241"/>
            <a:ext cx="10515600" cy="4169410"/>
          </a:xfrm>
        </p:spPr>
        <p:txBody>
          <a:bodyPr>
            <a:normAutofit fontScale="85000" lnSpcReduction="10000"/>
          </a:bodyPr>
          <a:lstStyle/>
          <a:p>
            <a:pPr marL="571500" indent="-571500" algn="l">
              <a:buFont typeface="Arial" panose="020B0604020202020204" pitchFamily="34" charset="0"/>
              <a:buChar char="•"/>
            </a:pPr>
            <a:r>
              <a:rPr lang="en-US" sz="3300" b="0" i="0" dirty="0">
                <a:solidFill>
                  <a:srgbClr val="404040"/>
                </a:solidFill>
                <a:effectLst/>
                <a:latin typeface="arial" panose="020B0604020202020204" pitchFamily="34" charset="0"/>
              </a:rPr>
              <a:t>Dialogue with stakeholders </a:t>
            </a:r>
            <a:r>
              <a:rPr lang="en-US" sz="3300" dirty="0">
                <a:solidFill>
                  <a:srgbClr val="404040"/>
                </a:solidFill>
                <a:latin typeface="arial" panose="020B0604020202020204" pitchFamily="34" charset="0"/>
              </a:rPr>
              <a:t>on the Commission proposal.</a:t>
            </a:r>
          </a:p>
          <a:p>
            <a:pPr marL="571500" indent="-571500" algn="l">
              <a:buFont typeface="Arial" panose="020B0604020202020204" pitchFamily="34" charset="0"/>
              <a:buChar char="•"/>
            </a:pPr>
            <a:r>
              <a:rPr lang="en-US" sz="3300" dirty="0">
                <a:solidFill>
                  <a:srgbClr val="404040"/>
                </a:solidFill>
                <a:latin typeface="arial" panose="020B0604020202020204" pitchFamily="34" charset="0"/>
              </a:rPr>
              <a:t>Impact assessment followed by draft legislation.</a:t>
            </a:r>
            <a:endParaRPr lang="en-US" sz="3300" b="0" i="0" dirty="0">
              <a:solidFill>
                <a:srgbClr val="404040"/>
              </a:solidFill>
              <a:effectLst/>
              <a:latin typeface="arial" panose="020B0604020202020204" pitchFamily="34" charset="0"/>
            </a:endParaRPr>
          </a:p>
          <a:p>
            <a:pPr marL="571500" indent="-571500" algn="l">
              <a:buFont typeface="Arial" panose="020B0604020202020204" pitchFamily="34" charset="0"/>
              <a:buChar char="•"/>
            </a:pPr>
            <a:r>
              <a:rPr lang="en-US" sz="3300" b="0" i="1" dirty="0">
                <a:solidFill>
                  <a:srgbClr val="404040"/>
                </a:solidFill>
                <a:effectLst/>
                <a:latin typeface="arial" panose="020B0604020202020204" pitchFamily="34" charset="0"/>
              </a:rPr>
              <a:t>“The legislative proposal would revise the current legal framework in order for the legislation to be in line with the European Green Deal and the Farm to Fork, Biodiversity and Climate Adaptation Strategies, uniformly applied, efficient and effective, more open to integrating new and future developments, ensuring a high level of protection of the environment, more sustainable and supportive of biodiversity and climate proof.”</a:t>
            </a:r>
          </a:p>
          <a:p>
            <a:endParaRPr lang="nb-NO" dirty="0"/>
          </a:p>
        </p:txBody>
      </p:sp>
    </p:spTree>
    <p:extLst>
      <p:ext uri="{BB962C8B-B14F-4D97-AF65-F5344CB8AC3E}">
        <p14:creationId xmlns:p14="http://schemas.microsoft.com/office/powerpoint/2010/main" val="26696962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864AD88-DE22-460A-ACA8-F0536BE59D90}"/>
              </a:ext>
            </a:extLst>
          </p:cNvPr>
          <p:cNvSpPr>
            <a:spLocks noGrp="1"/>
          </p:cNvSpPr>
          <p:nvPr>
            <p:ph type="title"/>
          </p:nvPr>
        </p:nvSpPr>
        <p:spPr>
          <a:xfrm>
            <a:off x="659130" y="768350"/>
            <a:ext cx="10515600" cy="434286"/>
          </a:xfrm>
        </p:spPr>
        <p:txBody>
          <a:bodyPr>
            <a:normAutofit fontScale="90000"/>
          </a:bodyPr>
          <a:lstStyle/>
          <a:p>
            <a:r>
              <a:rPr lang="nb-NO" dirty="0"/>
              <a:t>Seed </a:t>
            </a:r>
            <a:r>
              <a:rPr lang="nb-NO" dirty="0" err="1"/>
              <a:t>laws</a:t>
            </a:r>
            <a:r>
              <a:rPr lang="nb-NO" dirty="0"/>
              <a:t> </a:t>
            </a:r>
            <a:r>
              <a:rPr lang="nb-NO" dirty="0" err="1"/>
              <a:t>outside</a:t>
            </a:r>
            <a:r>
              <a:rPr lang="nb-NO" dirty="0"/>
              <a:t> the EU</a:t>
            </a:r>
          </a:p>
        </p:txBody>
      </p:sp>
      <p:sp>
        <p:nvSpPr>
          <p:cNvPr id="3" name="Plassholder for tekst 2">
            <a:extLst>
              <a:ext uri="{FF2B5EF4-FFF2-40B4-BE49-F238E27FC236}">
                <a16:creationId xmlns:a16="http://schemas.microsoft.com/office/drawing/2014/main" id="{285E1194-A36D-4901-8BC5-59D56EA0CA14}"/>
              </a:ext>
            </a:extLst>
          </p:cNvPr>
          <p:cNvSpPr>
            <a:spLocks noGrp="1"/>
          </p:cNvSpPr>
          <p:nvPr>
            <p:ph type="body" idx="1"/>
          </p:nvPr>
        </p:nvSpPr>
        <p:spPr>
          <a:xfrm>
            <a:off x="831850" y="1920241"/>
            <a:ext cx="10515600" cy="4169410"/>
          </a:xfrm>
        </p:spPr>
        <p:txBody>
          <a:bodyPr>
            <a:normAutofit fontScale="77500" lnSpcReduction="20000"/>
          </a:bodyPr>
          <a:lstStyle/>
          <a:p>
            <a:r>
              <a:rPr lang="nb-NO" sz="2100" b="1" u="sng" dirty="0"/>
              <a:t>USA:</a:t>
            </a:r>
          </a:p>
          <a:p>
            <a:r>
              <a:rPr lang="en-GB" sz="2100" dirty="0">
                <a:solidFill>
                  <a:srgbClr val="000000"/>
                </a:solidFill>
                <a:latin typeface="Calibri" panose="020F0502020204030204" pitchFamily="34" charset="0"/>
                <a:ea typeface="Calibri" panose="020F0502020204030204" pitchFamily="34" charset="0"/>
              </a:rPr>
              <a:t>- R</a:t>
            </a:r>
            <a:r>
              <a:rPr lang="en-GB" sz="2100" dirty="0">
                <a:solidFill>
                  <a:srgbClr val="000000"/>
                </a:solidFill>
                <a:effectLst/>
                <a:latin typeface="Calibri" panose="020F0502020204030204" pitchFamily="34" charset="0"/>
                <a:ea typeface="Calibri" panose="020F0502020204030204" pitchFamily="34" charset="0"/>
              </a:rPr>
              <a:t>egistration, certification or quality testing not mandatory - carried out in a voluntary manner organized by decentralized organizations and associations; </a:t>
            </a:r>
          </a:p>
          <a:p>
            <a:pPr marL="285750" indent="-285750">
              <a:buFontTx/>
              <a:buChar char="-"/>
            </a:pPr>
            <a:r>
              <a:rPr lang="en-GB" sz="2100" dirty="0">
                <a:solidFill>
                  <a:srgbClr val="000000"/>
                </a:solidFill>
                <a:effectLst/>
                <a:latin typeface="Calibri" panose="020F0502020204030204" pitchFamily="34" charset="0"/>
                <a:ea typeface="Calibri" panose="020F0502020204030204" pitchFamily="34" charset="0"/>
              </a:rPr>
              <a:t>friendlier to the continued existence of informal seed systems and to the commercialization of non-uniform varieties, </a:t>
            </a:r>
          </a:p>
          <a:p>
            <a:pPr marL="285750" indent="-285750">
              <a:buFontTx/>
              <a:buChar char="-"/>
            </a:pPr>
            <a:r>
              <a:rPr lang="en-GB" sz="2100" u="sng" dirty="0">
                <a:solidFill>
                  <a:srgbClr val="000000"/>
                </a:solidFill>
                <a:latin typeface="Calibri" panose="020F0502020204030204" pitchFamily="34" charset="0"/>
                <a:ea typeface="Calibri" panose="020F0502020204030204" pitchFamily="34" charset="0"/>
              </a:rPr>
              <a:t>but</a:t>
            </a:r>
            <a:r>
              <a:rPr lang="en-GB" sz="2100" dirty="0">
                <a:solidFill>
                  <a:srgbClr val="000000"/>
                </a:solidFill>
                <a:latin typeface="Calibri" panose="020F0502020204030204" pitchFamily="34" charset="0"/>
                <a:ea typeface="Calibri" panose="020F0502020204030204" pitchFamily="34" charset="0"/>
              </a:rPr>
              <a:t> </a:t>
            </a:r>
            <a:r>
              <a:rPr lang="en-GB" sz="2100" dirty="0">
                <a:solidFill>
                  <a:srgbClr val="000000"/>
                </a:solidFill>
                <a:effectLst/>
                <a:latin typeface="Calibri" panose="020F0502020204030204" pitchFamily="34" charset="0"/>
                <a:ea typeface="Calibri" panose="020F0502020204030204" pitchFamily="34" charset="0"/>
              </a:rPr>
              <a:t>stronger patent-based IPR protection of seeds resulting in increasingly homogenized seed systems.</a:t>
            </a:r>
          </a:p>
          <a:p>
            <a:endParaRPr lang="en-GB" sz="2100" u="sng" dirty="0">
              <a:solidFill>
                <a:srgbClr val="000000"/>
              </a:solidFill>
              <a:latin typeface="Calibri" panose="020F0502020204030204" pitchFamily="34" charset="0"/>
              <a:ea typeface="Calibri" panose="020F0502020204030204" pitchFamily="34" charset="0"/>
            </a:endParaRPr>
          </a:p>
          <a:p>
            <a:r>
              <a:rPr lang="en-GB" sz="2100" u="sng" dirty="0">
                <a:solidFill>
                  <a:srgbClr val="000000"/>
                </a:solidFill>
                <a:latin typeface="Calibri" panose="020F0502020204030204" pitchFamily="34" charset="0"/>
                <a:ea typeface="Calibri" panose="020F0502020204030204" pitchFamily="34" charset="0"/>
              </a:rPr>
              <a:t>Latin America:</a:t>
            </a:r>
          </a:p>
          <a:p>
            <a:r>
              <a:rPr lang="en-GB" sz="2100" dirty="0">
                <a:solidFill>
                  <a:srgbClr val="000000"/>
                </a:solidFill>
                <a:latin typeface="Calibri" panose="020F0502020204030204" pitchFamily="34" charset="0"/>
                <a:ea typeface="Calibri" panose="020F0502020204030204" pitchFamily="34" charset="0"/>
              </a:rPr>
              <a:t>Seed laws created mostly in favour of formal seed systems.  Narrow legal space for farmer’s and local seed systems. Mandatory seed registration and certification that can only be met by big seed industry.</a:t>
            </a:r>
          </a:p>
          <a:p>
            <a:endParaRPr lang="en-GB" sz="2100" dirty="0">
              <a:solidFill>
                <a:srgbClr val="000000"/>
              </a:solidFill>
              <a:effectLst/>
              <a:latin typeface="Calibri" panose="020F0502020204030204" pitchFamily="34" charset="0"/>
              <a:ea typeface="Calibri" panose="020F0502020204030204" pitchFamily="34" charset="0"/>
            </a:endParaRPr>
          </a:p>
          <a:p>
            <a:r>
              <a:rPr lang="en-GB" sz="2100" u="sng" dirty="0">
                <a:solidFill>
                  <a:srgbClr val="000000"/>
                </a:solidFill>
                <a:effectLst/>
                <a:latin typeface="Calibri" panose="020F0502020204030204" pitchFamily="34" charset="0"/>
                <a:ea typeface="Calibri" panose="020F0502020204030204" pitchFamily="34" charset="0"/>
              </a:rPr>
              <a:t>Nepal:</a:t>
            </a:r>
          </a:p>
          <a:p>
            <a:r>
              <a:rPr lang="en-GB" sz="2100" u="sng" dirty="0">
                <a:solidFill>
                  <a:srgbClr val="000000"/>
                </a:solidFill>
                <a:latin typeface="Calibri" panose="020F0502020204030204" pitchFamily="34" charset="0"/>
                <a:ea typeface="Calibri" panose="020F0502020204030204" pitchFamily="34" charset="0"/>
              </a:rPr>
              <a:t>-</a:t>
            </a:r>
            <a:r>
              <a:rPr lang="en-GB" sz="2100" dirty="0">
                <a:solidFill>
                  <a:srgbClr val="000000"/>
                </a:solidFill>
                <a:latin typeface="Calibri" panose="020F0502020204030204" pitchFamily="34" charset="0"/>
                <a:ea typeface="Calibri" panose="020F0502020204030204" pitchFamily="34" charset="0"/>
              </a:rPr>
              <a:t> Seed Act amended in favour of participatory plant breeding. Includes farmer’s perception data,  listing of  landraces, and local </a:t>
            </a:r>
            <a:r>
              <a:rPr lang="en-GB" sz="2100" dirty="0" err="1">
                <a:solidFill>
                  <a:srgbClr val="000000"/>
                </a:solidFill>
                <a:latin typeface="Calibri" panose="020F0502020204030204" pitchFamily="34" charset="0"/>
                <a:ea typeface="Calibri" panose="020F0502020204030204" pitchFamily="34" charset="0"/>
              </a:rPr>
              <a:t>varities</a:t>
            </a:r>
            <a:r>
              <a:rPr lang="en-GB" sz="2100" dirty="0">
                <a:solidFill>
                  <a:srgbClr val="000000"/>
                </a:solidFill>
                <a:latin typeface="Calibri" panose="020F0502020204030204" pitchFamily="34" charset="0"/>
                <a:ea typeface="Calibri" panose="020F0502020204030204" pitchFamily="34" charset="0"/>
              </a:rPr>
              <a:t>, provisions for production and marketing of farmer’s </a:t>
            </a:r>
            <a:r>
              <a:rPr lang="en-GB" sz="2100" dirty="0" err="1">
                <a:solidFill>
                  <a:srgbClr val="000000"/>
                </a:solidFill>
                <a:latin typeface="Calibri" panose="020F0502020204030204" pitchFamily="34" charset="0"/>
                <a:ea typeface="Calibri" panose="020F0502020204030204" pitchFamily="34" charset="0"/>
              </a:rPr>
              <a:t>varities</a:t>
            </a:r>
            <a:r>
              <a:rPr lang="en-GB" sz="2100" dirty="0">
                <a:solidFill>
                  <a:srgbClr val="000000"/>
                </a:solidFill>
                <a:latin typeface="Calibri" panose="020F0502020204030204" pitchFamily="34" charset="0"/>
                <a:ea typeface="Calibri" panose="020F0502020204030204" pitchFamily="34" charset="0"/>
              </a:rPr>
              <a:t>. </a:t>
            </a:r>
            <a:endParaRPr lang="en-GB" sz="2100" u="sng" dirty="0">
              <a:solidFill>
                <a:srgbClr val="000000"/>
              </a:solidFill>
              <a:effectLst/>
              <a:latin typeface="Calibri" panose="020F0502020204030204" pitchFamily="34" charset="0"/>
              <a:ea typeface="Calibri" panose="020F0502020204030204" pitchFamily="34" charset="0"/>
            </a:endParaRPr>
          </a:p>
          <a:p>
            <a:pPr marL="342900" indent="-342900">
              <a:buFontTx/>
              <a:buChar char="-"/>
            </a:pPr>
            <a:r>
              <a:rPr lang="nb-NO" dirty="0"/>
              <a:t>- </a:t>
            </a:r>
          </a:p>
          <a:p>
            <a:pPr marL="342900" indent="-342900">
              <a:buFontTx/>
              <a:buChar char="-"/>
            </a:pPr>
            <a:endParaRPr lang="nb-NO" dirty="0"/>
          </a:p>
          <a:p>
            <a:endParaRPr lang="nb-NO" dirty="0"/>
          </a:p>
        </p:txBody>
      </p:sp>
    </p:spTree>
    <p:extLst>
      <p:ext uri="{BB962C8B-B14F-4D97-AF65-F5344CB8AC3E}">
        <p14:creationId xmlns:p14="http://schemas.microsoft.com/office/powerpoint/2010/main" val="29205075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1F697C5-F74C-4E14-B5BE-D75B51851C31}"/>
              </a:ext>
            </a:extLst>
          </p:cNvPr>
          <p:cNvSpPr>
            <a:spLocks noGrp="1"/>
          </p:cNvSpPr>
          <p:nvPr>
            <p:ph type="title"/>
          </p:nvPr>
        </p:nvSpPr>
        <p:spPr/>
        <p:txBody>
          <a:bodyPr/>
          <a:lstStyle/>
          <a:p>
            <a:r>
              <a:rPr lang="nb-NO" dirty="0"/>
              <a:t>Summing-up</a:t>
            </a:r>
          </a:p>
        </p:txBody>
      </p:sp>
      <p:sp>
        <p:nvSpPr>
          <p:cNvPr id="3" name="Plassholder for innhold 2">
            <a:extLst>
              <a:ext uri="{FF2B5EF4-FFF2-40B4-BE49-F238E27FC236}">
                <a16:creationId xmlns:a16="http://schemas.microsoft.com/office/drawing/2014/main" id="{8FB9CD96-7434-4424-8C50-4AFBE5301250}"/>
              </a:ext>
            </a:extLst>
          </p:cNvPr>
          <p:cNvSpPr>
            <a:spLocks noGrp="1"/>
          </p:cNvSpPr>
          <p:nvPr>
            <p:ph idx="1"/>
          </p:nvPr>
        </p:nvSpPr>
        <p:spPr/>
        <p:txBody>
          <a:bodyPr>
            <a:normAutofit fontScale="92500" lnSpcReduction="20000"/>
          </a:bodyPr>
          <a:lstStyle/>
          <a:p>
            <a:r>
              <a:rPr lang="en-US" dirty="0"/>
              <a:t>Much has happened globally and in EU policies and legislation not in harmony with current seed legislation.</a:t>
            </a:r>
          </a:p>
          <a:p>
            <a:r>
              <a:rPr lang="en-US" dirty="0"/>
              <a:t>The time is more than ripe for a reform!</a:t>
            </a:r>
          </a:p>
          <a:p>
            <a:r>
              <a:rPr lang="en-US" dirty="0"/>
              <a:t>  New tones from the European Commission.</a:t>
            </a:r>
          </a:p>
          <a:p>
            <a:r>
              <a:rPr lang="en-US" dirty="0"/>
              <a:t>But what is the view of </a:t>
            </a:r>
          </a:p>
          <a:p>
            <a:pPr marL="0" indent="0">
              <a:buNone/>
            </a:pPr>
            <a:r>
              <a:rPr lang="en-US" dirty="0"/>
              <a:t>- EU Member States and the European Parliament?</a:t>
            </a:r>
          </a:p>
          <a:p>
            <a:pPr marL="0" indent="0">
              <a:buNone/>
            </a:pPr>
            <a:r>
              <a:rPr lang="en-US" dirty="0"/>
              <a:t>- The seed industry?</a:t>
            </a:r>
          </a:p>
          <a:p>
            <a:pPr marL="0" indent="0">
              <a:buNone/>
            </a:pPr>
            <a:r>
              <a:rPr lang="en-US" dirty="0"/>
              <a:t>- The alternative agricultural sector?</a:t>
            </a:r>
          </a:p>
          <a:p>
            <a:r>
              <a:rPr lang="en-US" dirty="0"/>
              <a:t>Will the EU become an example to the rest of the world of innovative seed legislation in </a:t>
            </a:r>
            <a:r>
              <a:rPr lang="en-US" dirty="0" err="1"/>
              <a:t>favour</a:t>
            </a:r>
            <a:r>
              <a:rPr lang="en-US" dirty="0"/>
              <a:t> of Farmers’ Rights? (just as the EU was an example of the opposite)? </a:t>
            </a:r>
            <a:endParaRPr lang="nb-NO" dirty="0"/>
          </a:p>
        </p:txBody>
      </p:sp>
    </p:spTree>
    <p:extLst>
      <p:ext uri="{BB962C8B-B14F-4D97-AF65-F5344CB8AC3E}">
        <p14:creationId xmlns:p14="http://schemas.microsoft.com/office/powerpoint/2010/main" val="23620393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Bilde 13">
            <a:extLst>
              <a:ext uri="{FF2B5EF4-FFF2-40B4-BE49-F238E27FC236}">
                <a16:creationId xmlns:a16="http://schemas.microsoft.com/office/drawing/2014/main" id="{0BDC81EC-8874-C14B-83D8-6BEA775C2280}"/>
              </a:ext>
            </a:extLst>
          </p:cNvPr>
          <p:cNvPicPr>
            <a:picLocks noChangeAspect="1"/>
          </p:cNvPicPr>
          <p:nvPr/>
        </p:nvPicPr>
        <p:blipFill>
          <a:blip r:embed="rId2"/>
          <a:stretch>
            <a:fillRect/>
          </a:stretch>
        </p:blipFill>
        <p:spPr>
          <a:xfrm>
            <a:off x="0" y="-1571"/>
            <a:ext cx="12192000" cy="5829300"/>
          </a:xfrm>
          <a:prstGeom prst="rect">
            <a:avLst/>
          </a:prstGeom>
          <a:ln>
            <a:noFill/>
          </a:ln>
        </p:spPr>
      </p:pic>
      <p:sp>
        <p:nvSpPr>
          <p:cNvPr id="8" name="TekstSylinder 7">
            <a:extLst>
              <a:ext uri="{FF2B5EF4-FFF2-40B4-BE49-F238E27FC236}">
                <a16:creationId xmlns:a16="http://schemas.microsoft.com/office/drawing/2014/main" id="{B8AB9971-EABD-7E4F-B4B8-1B8BA9B350CC}"/>
              </a:ext>
            </a:extLst>
          </p:cNvPr>
          <p:cNvSpPr txBox="1"/>
          <p:nvPr/>
        </p:nvSpPr>
        <p:spPr>
          <a:xfrm>
            <a:off x="0" y="1897416"/>
            <a:ext cx="12192000" cy="1015663"/>
          </a:xfrm>
          <a:prstGeom prst="rect">
            <a:avLst/>
          </a:prstGeom>
          <a:noFill/>
        </p:spPr>
        <p:txBody>
          <a:bodyPr wrap="square" rtlCol="0">
            <a:spAutoFit/>
          </a:bodyPr>
          <a:lstStyle/>
          <a:p>
            <a:pPr algn="ctr"/>
            <a:r>
              <a:rPr lang="nb-NO" sz="6000" b="1" dirty="0">
                <a:solidFill>
                  <a:schemeClr val="bg1"/>
                </a:solidFill>
                <a:latin typeface="Calibri" panose="020F0502020204030204" pitchFamily="34" charset="0"/>
                <a:cs typeface="Calibri" panose="020F0502020204030204" pitchFamily="34" charset="0"/>
              </a:rPr>
              <a:t>THANK YOU</a:t>
            </a:r>
          </a:p>
        </p:txBody>
      </p:sp>
      <p:sp>
        <p:nvSpPr>
          <p:cNvPr id="15" name="Rektangel 14">
            <a:extLst>
              <a:ext uri="{FF2B5EF4-FFF2-40B4-BE49-F238E27FC236}">
                <a16:creationId xmlns:a16="http://schemas.microsoft.com/office/drawing/2014/main" id="{AAE17349-D6D9-4144-8B46-EA70CBA05501}"/>
              </a:ext>
            </a:extLst>
          </p:cNvPr>
          <p:cNvSpPr/>
          <p:nvPr/>
        </p:nvSpPr>
        <p:spPr>
          <a:xfrm>
            <a:off x="0" y="5813183"/>
            <a:ext cx="12192000" cy="1055511"/>
          </a:xfrm>
          <a:prstGeom prst="rect">
            <a:avLst/>
          </a:prstGeom>
          <a:solidFill>
            <a:srgbClr val="E6F1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solidFill>
                <a:srgbClr val="E6F1F7"/>
              </a:solidFill>
            </a:endParaRPr>
          </a:p>
        </p:txBody>
      </p:sp>
      <p:pic>
        <p:nvPicPr>
          <p:cNvPr id="16" name="Bilde 15">
            <a:extLst>
              <a:ext uri="{FF2B5EF4-FFF2-40B4-BE49-F238E27FC236}">
                <a16:creationId xmlns:a16="http://schemas.microsoft.com/office/drawing/2014/main" id="{1B9C495C-CF7A-B44A-B62B-4E693169CE20}"/>
              </a:ext>
            </a:extLst>
          </p:cNvPr>
          <p:cNvPicPr>
            <a:picLocks noChangeAspect="1"/>
          </p:cNvPicPr>
          <p:nvPr/>
        </p:nvPicPr>
        <p:blipFill>
          <a:blip r:embed="rId3"/>
          <a:stretch>
            <a:fillRect/>
          </a:stretch>
        </p:blipFill>
        <p:spPr>
          <a:xfrm>
            <a:off x="4033969" y="6068594"/>
            <a:ext cx="4115621" cy="570353"/>
          </a:xfrm>
          <a:prstGeom prst="rect">
            <a:avLst/>
          </a:prstGeom>
        </p:spPr>
      </p:pic>
    </p:spTree>
    <p:extLst>
      <p:ext uri="{BB962C8B-B14F-4D97-AF65-F5344CB8AC3E}">
        <p14:creationId xmlns:p14="http://schemas.microsoft.com/office/powerpoint/2010/main" val="3171899844"/>
      </p:ext>
    </p:extLst>
  </p:cSld>
  <p:clrMapOvr>
    <a:masterClrMapping/>
  </p:clrMapOvr>
</p:sld>
</file>

<file path=ppt/theme/theme1.xml><?xml version="1.0" encoding="utf-8"?>
<a:theme xmlns:a="http://schemas.openxmlformats.org/drawingml/2006/main" name="Office-tema">
  <a:themeElements>
    <a:clrScheme name="Office-tem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t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t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pal seed laws" id="{E013BAAA-7CB3-4A0A-B961-EDF08602E55E}" vid="{4B5D6271-4E14-4446-9175-D55749E696A2}"/>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254854EAF7A514BB4D990D40532AFBE" ma:contentTypeVersion="4" ma:contentTypeDescription="Create a new document." ma:contentTypeScope="" ma:versionID="68d35f8598005ef03af077ab208fc2e7">
  <xsd:schema xmlns:xsd="http://www.w3.org/2001/XMLSchema" xmlns:xs="http://www.w3.org/2001/XMLSchema" xmlns:p="http://schemas.microsoft.com/office/2006/metadata/properties" xmlns:ns2="cf642fd9-8fcc-4286-a398-81df06f412b6" xmlns:ns3="8406a7f0-b8c0-43f4-87fd-32442bd4ce26" targetNamespace="http://schemas.microsoft.com/office/2006/metadata/properties" ma:root="true" ma:fieldsID="91108b2a544875344cb1191624c145b6" ns2:_="" ns3:_="">
    <xsd:import namespace="cf642fd9-8fcc-4286-a398-81df06f412b6"/>
    <xsd:import namespace="8406a7f0-b8c0-43f4-87fd-32442bd4ce2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642fd9-8fcc-4286-a398-81df06f412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06a7f0-b8c0-43f4-87fd-32442bd4ce2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3926326-FB5E-4658-897A-A7369B0E4148}">
  <ds:schemaRefs>
    <ds:schemaRef ds:uri="http://schemas.microsoft.com/sharepoint/v3/contenttype/forms"/>
  </ds:schemaRefs>
</ds:datastoreItem>
</file>

<file path=customXml/itemProps2.xml><?xml version="1.0" encoding="utf-8"?>
<ds:datastoreItem xmlns:ds="http://schemas.openxmlformats.org/officeDocument/2006/customXml" ds:itemID="{4F1517A8-3472-4AB0-B785-C4C23FD7FC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642fd9-8fcc-4286-a398-81df06f412b6"/>
    <ds:schemaRef ds:uri="8406a7f0-b8c0-43f4-87fd-32442bd4ce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124DF10-08DB-419B-80ED-AE02EC156A37}">
  <ds:schemaRefs>
    <ds:schemaRef ds:uri="http://schemas.microsoft.com/office/2006/metadata/properties"/>
    <ds:schemaRef ds:uri="cf642fd9-8fcc-4286-a398-81df06f412b6"/>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http://purl.org/dc/dcmitype/"/>
    <ds:schemaRef ds:uri="8406a7f0-b8c0-43f4-87fd-32442bd4ce26"/>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3016</TotalTime>
  <Words>1633</Words>
  <Application>Microsoft Office PowerPoint</Application>
  <PresentationFormat>Widescreen</PresentationFormat>
  <Paragraphs>123</Paragraphs>
  <Slides>20</Slides>
  <Notes>0</Notes>
  <HiddenSlides>0</HiddenSlides>
  <MMClips>0</MMClips>
  <ScaleCrop>false</ScaleCrop>
  <HeadingPairs>
    <vt:vector size="6" baseType="variant">
      <vt:variant>
        <vt:lpstr>Brukte skrifter</vt:lpstr>
      </vt:variant>
      <vt:variant>
        <vt:i4>4</vt:i4>
      </vt:variant>
      <vt:variant>
        <vt:lpstr>Tema</vt:lpstr>
      </vt:variant>
      <vt:variant>
        <vt:i4>1</vt:i4>
      </vt:variant>
      <vt:variant>
        <vt:lpstr>Lysbildetitler</vt:lpstr>
      </vt:variant>
      <vt:variant>
        <vt:i4>20</vt:i4>
      </vt:variant>
    </vt:vector>
  </HeadingPairs>
  <TitlesOfParts>
    <vt:vector size="25" baseType="lpstr">
      <vt:lpstr>arial</vt:lpstr>
      <vt:lpstr>arial</vt:lpstr>
      <vt:lpstr>Calibri</vt:lpstr>
      <vt:lpstr>Calibri Light</vt:lpstr>
      <vt:lpstr>Office-tema</vt:lpstr>
      <vt:lpstr>Changes in EU Seed Regulations</vt:lpstr>
      <vt:lpstr>Content </vt:lpstr>
      <vt:lpstr>What are seed laws?</vt:lpstr>
      <vt:lpstr>What is the problem?</vt:lpstr>
      <vt:lpstr>Economic significance of seeds in the EU</vt:lpstr>
      <vt:lpstr>What is the EU seed legislation about?</vt:lpstr>
      <vt:lpstr>What is the EU seed legislation about? (2)</vt:lpstr>
      <vt:lpstr>Derogation regime </vt:lpstr>
      <vt:lpstr>Kokopelli case, 2012.</vt:lpstr>
      <vt:lpstr>First attempt to revise EU seed legislation </vt:lpstr>
      <vt:lpstr>Why did the European Parliament reject the proposal for a revised seed regime?</vt:lpstr>
      <vt:lpstr>PowerPoint-presentasjon</vt:lpstr>
      <vt:lpstr>Global developments on access and rights to seeds relevant for seed regulation.</vt:lpstr>
      <vt:lpstr>2021: EU Commission tries again!</vt:lpstr>
      <vt:lpstr>EU Commission:</vt:lpstr>
      <vt:lpstr>What is «Farm to Fork»?</vt:lpstr>
      <vt:lpstr>Next steps in the EU</vt:lpstr>
      <vt:lpstr>Seed laws outside the EU</vt:lpstr>
      <vt:lpstr>Summing-up</vt:lpstr>
      <vt:lpstr>PowerPoint-presentasjon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Lorem ipsum overskrift</dc:title>
  <dc:creator>Microsoft Office-bruker</dc:creator>
  <cp:lastModifiedBy>Christian Prip</cp:lastModifiedBy>
  <cp:revision>109</cp:revision>
  <dcterms:created xsi:type="dcterms:W3CDTF">2019-11-02T18:58:55Z</dcterms:created>
  <dcterms:modified xsi:type="dcterms:W3CDTF">2022-10-17T10:34:25Z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0x0101008254854EAF7A514BB4D990D40532AFBE</vt:lpwstr>
  </property>
</Properties>
</file>